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4" r:id="rId3"/>
    <p:sldId id="268" r:id="rId4"/>
    <p:sldId id="269" r:id="rId5"/>
    <p:sldId id="267" r:id="rId6"/>
    <p:sldId id="262" r:id="rId7"/>
    <p:sldId id="263" r:id="rId8"/>
    <p:sldId id="273" r:id="rId9"/>
    <p:sldId id="266" r:id="rId10"/>
    <p:sldId id="272" r:id="rId11"/>
    <p:sldId id="274" r:id="rId12"/>
    <p:sldId id="271" r:id="rId13"/>
    <p:sldId id="258" r:id="rId14"/>
    <p:sldId id="260"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CC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5" autoAdjust="0"/>
    <p:restoredTop sz="75426" autoAdjust="0"/>
  </p:normalViewPr>
  <p:slideViewPr>
    <p:cSldViewPr snapToGrid="0">
      <p:cViewPr varScale="1">
        <p:scale>
          <a:sx n="56" d="100"/>
          <a:sy n="56" d="100"/>
        </p:scale>
        <p:origin x="91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3E6B91-3106-46AF-BB88-361D99DFB062}" type="datetimeFigureOut">
              <a:rPr kumimoji="1" lang="ja-JP" altLang="en-US" smtClean="0"/>
              <a:t>2023/2/21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1094B3-2E5E-441A-BFA9-23ED586468D0}" type="slidenum">
              <a:rPr kumimoji="1" lang="ja-JP" altLang="en-US" smtClean="0"/>
              <a:t>‹#›</a:t>
            </a:fld>
            <a:endParaRPr kumimoji="1" lang="ja-JP" altLang="en-US"/>
          </a:p>
        </p:txBody>
      </p:sp>
    </p:spTree>
    <p:extLst>
      <p:ext uri="{BB962C8B-B14F-4D97-AF65-F5344CB8AC3E}">
        <p14:creationId xmlns:p14="http://schemas.microsoft.com/office/powerpoint/2010/main" val="9373877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八木研究室の田中瀬里奈です。</a:t>
            </a:r>
            <a:endParaRPr kumimoji="1" lang="en-US" altLang="ja-JP" dirty="0" smtClean="0"/>
          </a:p>
          <a:p>
            <a:r>
              <a:rPr kumimoji="1" lang="ja-JP" altLang="en-US" dirty="0" smtClean="0"/>
              <a:t>私はシミュレーションデータを用いた</a:t>
            </a:r>
            <a:r>
              <a:rPr kumimoji="1" lang="en-US" altLang="ja-JP" dirty="0" smtClean="0"/>
              <a:t>3</a:t>
            </a:r>
            <a:r>
              <a:rPr kumimoji="1" lang="ja-JP" altLang="en-US" dirty="0" smtClean="0"/>
              <a:t>次元</a:t>
            </a:r>
            <a:r>
              <a:rPr kumimoji="1" lang="en-US" altLang="ja-JP" dirty="0" smtClean="0"/>
              <a:t>LiDAR</a:t>
            </a:r>
            <a:r>
              <a:rPr kumimoji="1" lang="ja-JP" altLang="en-US" dirty="0" smtClean="0"/>
              <a:t>による歩容認証の解像度に対する感度評価について研究を行っています。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1</a:t>
            </a:fld>
            <a:endParaRPr kumimoji="1" lang="ja-JP" altLang="en-US" dirty="0"/>
          </a:p>
        </p:txBody>
      </p:sp>
    </p:spTree>
    <p:extLst>
      <p:ext uri="{BB962C8B-B14F-4D97-AF65-F5344CB8AC3E}">
        <p14:creationId xmlns:p14="http://schemas.microsoft.com/office/powerpoint/2010/main" val="773975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この図はある</a:t>
            </a:r>
            <a:r>
              <a:rPr kumimoji="1" lang="en-US" altLang="ja-JP" dirty="0" smtClean="0"/>
              <a:t>1</a:t>
            </a:r>
            <a:r>
              <a:rPr kumimoji="1" lang="ja-JP" altLang="en-US" dirty="0" err="1" smtClean="0"/>
              <a:t>つの</a:t>
            </a:r>
            <a:r>
              <a:rPr kumimoji="1" lang="ja-JP" altLang="en-US" dirty="0" smtClean="0"/>
              <a:t>フレームについて取り出したものです。青い線はすべて同じ座標の線を表していて、この線から、足の踏み込みの位置の違いが見て取れます。また、足の開き具合の差もあり、さらに、脳天から足のかかとまでを結んだ赤い線から全身の姿勢の傾きの違いがわかります。</a:t>
            </a:r>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10</a:t>
            </a:fld>
            <a:endParaRPr kumimoji="1" lang="ja-JP" altLang="en-US"/>
          </a:p>
        </p:txBody>
      </p:sp>
    </p:spTree>
    <p:extLst>
      <p:ext uri="{BB962C8B-B14F-4D97-AF65-F5344CB8AC3E}">
        <p14:creationId xmlns:p14="http://schemas.microsoft.com/office/powerpoint/2010/main" val="239081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さらに歩容認証において大きく影響すると考えられる姿勢と体型パラメータについて縦軸を推定値、横軸を真値としてプロットしたグラフを示す。このグラフから、視線角度が間隔</a:t>
            </a:r>
            <a:r>
              <a:rPr kumimoji="1" lang="en-US" altLang="ja-JP" dirty="0" smtClean="0"/>
              <a:t>0.5°</a:t>
            </a:r>
            <a:r>
              <a:rPr kumimoji="1" lang="ja-JP" altLang="en-US" dirty="0" smtClean="0"/>
              <a:t>より細かいものは姿勢はそれなりに正しく推定できていることがわかります。一方、体型パラメータについてはどの間隔でも一定の値に近くなってしまい、それほど大きな差がないことがわかります。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11</a:t>
            </a:fld>
            <a:endParaRPr kumimoji="1" lang="ja-JP" altLang="en-US"/>
          </a:p>
        </p:txBody>
      </p:sp>
    </p:spTree>
    <p:extLst>
      <p:ext uri="{BB962C8B-B14F-4D97-AF65-F5344CB8AC3E}">
        <p14:creationId xmlns:p14="http://schemas.microsoft.com/office/powerpoint/2010/main" val="1178474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次に解像度ごとのテスト結果がこのグラフになります。</a:t>
            </a:r>
            <a:r>
              <a:rPr kumimoji="1" lang="en-US" altLang="ja-JP" dirty="0" smtClean="0"/>
              <a:t>SMPL</a:t>
            </a:r>
            <a:r>
              <a:rPr kumimoji="1" lang="ja-JP" altLang="en-US" dirty="0" smtClean="0"/>
              <a:t>パラメータ内の姿勢、体格を表すパラメータと</a:t>
            </a:r>
            <a:r>
              <a:rPr kumimoji="1" lang="en-US" altLang="ja-JP" dirty="0" smtClean="0"/>
              <a:t>SMPL</a:t>
            </a:r>
            <a:r>
              <a:rPr kumimoji="1" lang="ja-JP" altLang="en-US" dirty="0" smtClean="0"/>
              <a:t>パラメータ全体の平均二乗誤差を示したグラフです。このグラフから、解像度が高くなるほど推定精度も向上していることが確認できます。この様子は特に姿勢パラメータに関しては顕著にみられますが、体型パラメータでは大きく変化していないことがわかります。</a:t>
            </a:r>
            <a:endParaRPr kumimoji="1" lang="en-US" altLang="ja-JP" dirty="0" smtClean="0"/>
          </a:p>
          <a:p>
            <a:endParaRPr kumimoji="1" lang="en-US" altLang="ja-JP" dirty="0" smtClean="0"/>
          </a:p>
          <a:p>
            <a:r>
              <a:rPr kumimoji="1" lang="en-US" altLang="ja-JP" dirty="0" smtClean="0"/>
              <a:t>0-2</a:t>
            </a:r>
            <a:r>
              <a:rPr kumimoji="1" lang="ja-JP" altLang="en-US" dirty="0" smtClean="0"/>
              <a:t>：カメラパラメータ、</a:t>
            </a:r>
            <a:r>
              <a:rPr kumimoji="1" lang="en-US" altLang="ja-JP" dirty="0" smtClean="0"/>
              <a:t>0</a:t>
            </a:r>
            <a:r>
              <a:rPr kumimoji="1" lang="ja-JP" altLang="en-US" dirty="0" smtClean="0"/>
              <a:t>：縮尺、</a:t>
            </a:r>
            <a:r>
              <a:rPr kumimoji="1" lang="en-US" altLang="ja-JP" dirty="0" smtClean="0"/>
              <a:t>t</a:t>
            </a:r>
            <a:r>
              <a:rPr kumimoji="1" lang="ja-JP" altLang="en-US" dirty="0" smtClean="0"/>
              <a:t>：平行移動</a:t>
            </a:r>
            <a:endParaRPr kumimoji="1" lang="en-US" altLang="ja-JP" dirty="0" smtClean="0"/>
          </a:p>
          <a:p>
            <a:r>
              <a:rPr kumimoji="1" lang="en-US" altLang="ja-JP" dirty="0" smtClean="0"/>
              <a:t>3-5</a:t>
            </a:r>
            <a:r>
              <a:rPr kumimoji="1" lang="ja-JP" altLang="en-US" dirty="0" smtClean="0"/>
              <a:t>：軸</a:t>
            </a:r>
            <a:r>
              <a:rPr kumimoji="1" lang="en-US" altLang="ja-JP" dirty="0" smtClean="0"/>
              <a:t>-</a:t>
            </a:r>
            <a:r>
              <a:rPr kumimoji="1" lang="ja-JP" altLang="en-US" dirty="0" smtClean="0"/>
              <a:t>角度表現のグローバルルート回転、全体の向き</a:t>
            </a:r>
            <a:endParaRPr kumimoji="1" lang="en-US" altLang="ja-JP" dirty="0" smtClean="0"/>
          </a:p>
          <a:p>
            <a:r>
              <a:rPr kumimoji="1" lang="en-US" altLang="ja-JP" dirty="0" smtClean="0"/>
              <a:t>6-74</a:t>
            </a:r>
            <a:r>
              <a:rPr kumimoji="1" lang="ja-JP" altLang="en-US" dirty="0" smtClean="0"/>
              <a:t>：姿勢 </a:t>
            </a:r>
            <a:r>
              <a:rPr kumimoji="1" lang="en-US" altLang="ja-JP" dirty="0" smtClean="0"/>
              <a:t>(23</a:t>
            </a:r>
            <a:r>
              <a:rPr kumimoji="1" lang="ja-JP" altLang="en-US" dirty="0" smtClean="0"/>
              <a:t>個の関節とそれぞれの関節の角度</a:t>
            </a:r>
            <a:r>
              <a:rPr kumimoji="1" lang="en-US" altLang="ja-JP" dirty="0" smtClean="0"/>
              <a:t>)</a:t>
            </a:r>
          </a:p>
          <a:p>
            <a:r>
              <a:rPr kumimoji="1" lang="en-US" altLang="ja-JP" dirty="0" smtClean="0"/>
              <a:t>75-84</a:t>
            </a:r>
            <a:r>
              <a:rPr kumimoji="1" lang="ja-JP" altLang="en-US" dirty="0" smtClean="0"/>
              <a:t>：体格</a:t>
            </a:r>
            <a:r>
              <a:rPr kumimoji="1" lang="en-US" altLang="ja-JP" dirty="0" smtClean="0"/>
              <a:t>(</a:t>
            </a:r>
            <a:r>
              <a:rPr kumimoji="1" lang="ja-JP" altLang="en-US" dirty="0" smtClean="0"/>
              <a:t>身長、体重など、体格</a:t>
            </a:r>
            <a:r>
              <a:rPr kumimoji="1" lang="en-US" altLang="ja-JP" dirty="0" smtClean="0"/>
              <a:t>)</a:t>
            </a:r>
          </a:p>
          <a:p>
            <a:endParaRPr kumimoji="1" lang="en-US" altLang="ja-JP" dirty="0" smtClean="0"/>
          </a:p>
          <a:p>
            <a:r>
              <a:rPr kumimoji="1" lang="en-US" altLang="ja-JP" sz="1200" b="0" i="0" kern="1200" dirty="0" smtClean="0">
                <a:solidFill>
                  <a:schemeClr val="tx1"/>
                </a:solidFill>
                <a:effectLst/>
                <a:latin typeface="+mn-lt"/>
                <a:ea typeface="+mn-ea"/>
                <a:cs typeface="+mn-cs"/>
              </a:rPr>
              <a:t>The SMPL model factorizes the human body into shape </a:t>
            </a:r>
            <a:r>
              <a:rPr kumimoji="1" lang="en-US" altLang="ja-JP" sz="1200" b="0" i="0" u="none" strike="noStrike" kern="1200" dirty="0" smtClean="0">
                <a:solidFill>
                  <a:schemeClr val="tx1"/>
                </a:solidFill>
                <a:effectLst/>
                <a:latin typeface="+mn-lt"/>
                <a:ea typeface="+mn-ea"/>
                <a:cs typeface="+mn-cs"/>
              </a:rPr>
              <a:t>β</a:t>
            </a:r>
            <a:r>
              <a:rPr lang="en-US" altLang="ja-JP" dirty="0" smtClean="0"/>
              <a:t> </a:t>
            </a:r>
            <a:r>
              <a:rPr kumimoji="1" lang="en-US" altLang="ja-JP" sz="1200" b="0" i="0" kern="1200" dirty="0" smtClean="0">
                <a:solidFill>
                  <a:schemeClr val="tx1"/>
                </a:solidFill>
                <a:effectLst/>
                <a:latin typeface="+mn-lt"/>
                <a:ea typeface="+mn-ea"/>
                <a:cs typeface="+mn-cs"/>
              </a:rPr>
              <a:t>and pose </a:t>
            </a:r>
            <a:r>
              <a:rPr kumimoji="1" lang="en-US" altLang="ja-JP" sz="1200" b="0" i="0" u="none" strike="noStrike" kern="1200" dirty="0" smtClean="0">
                <a:solidFill>
                  <a:schemeClr val="tx1"/>
                </a:solidFill>
                <a:effectLst/>
                <a:latin typeface="+mn-lt"/>
                <a:ea typeface="+mn-ea"/>
                <a:cs typeface="+mn-cs"/>
              </a:rPr>
              <a:t>θ</a:t>
            </a:r>
            <a:r>
              <a:rPr lang="en-US" altLang="ja-JP" dirty="0" smtClean="0"/>
              <a:t> </a:t>
            </a:r>
            <a:r>
              <a:rPr kumimoji="1" lang="en-US" altLang="ja-JP" sz="1200" b="0" i="0" kern="1200" dirty="0" smtClean="0">
                <a:solidFill>
                  <a:schemeClr val="tx1"/>
                </a:solidFill>
                <a:effectLst/>
                <a:latin typeface="+mn-lt"/>
                <a:ea typeface="+mn-ea"/>
                <a:cs typeface="+mn-cs"/>
              </a:rPr>
              <a:t>parameters. The shape </a:t>
            </a:r>
            <a:r>
              <a:rPr kumimoji="1" lang="en-US" altLang="ja-JP" sz="1200" b="0" i="0" u="none" strike="noStrike" kern="1200" dirty="0" smtClean="0">
                <a:solidFill>
                  <a:schemeClr val="tx1"/>
                </a:solidFill>
                <a:effectLst/>
                <a:latin typeface="+mn-lt"/>
                <a:ea typeface="+mn-ea"/>
                <a:cs typeface="+mn-cs"/>
              </a:rPr>
              <a:t>β∈R10</a:t>
            </a:r>
            <a:r>
              <a:rPr lang="en-US" altLang="ja-JP" dirty="0" smtClean="0"/>
              <a:t> </a:t>
            </a:r>
            <a:r>
              <a:rPr kumimoji="1" lang="en-US" altLang="ja-JP" sz="1200" b="0" i="0" kern="1200" dirty="0" smtClean="0">
                <a:solidFill>
                  <a:schemeClr val="tx1"/>
                </a:solidFill>
                <a:effectLst/>
                <a:latin typeface="+mn-lt"/>
                <a:ea typeface="+mn-ea"/>
                <a:cs typeface="+mn-cs"/>
              </a:rPr>
              <a:t>describes the height, weight, and body proportions of individuals, forming the first 10 coefficients in a principal component analysis shape space. The pose </a:t>
            </a:r>
            <a:r>
              <a:rPr kumimoji="1" lang="en-US" altLang="ja-JP" sz="1200" b="0" i="0" u="none" strike="noStrike" kern="1200" dirty="0" smtClean="0">
                <a:solidFill>
                  <a:schemeClr val="tx1"/>
                </a:solidFill>
                <a:effectLst/>
                <a:latin typeface="+mn-lt"/>
                <a:ea typeface="+mn-ea"/>
                <a:cs typeface="+mn-cs"/>
              </a:rPr>
              <a:t>θ∈R69</a:t>
            </a:r>
            <a:r>
              <a:rPr lang="en-US" altLang="ja-JP" dirty="0" smtClean="0"/>
              <a:t> </a:t>
            </a:r>
            <a:r>
              <a:rPr kumimoji="1" lang="en-US" altLang="ja-JP" sz="1200" b="0" i="0" kern="1200" dirty="0" smtClean="0">
                <a:solidFill>
                  <a:schemeClr val="tx1"/>
                </a:solidFill>
                <a:effectLst/>
                <a:latin typeface="+mn-lt"/>
                <a:ea typeface="+mn-ea"/>
                <a:cs typeface="+mn-cs"/>
              </a:rPr>
              <a:t>describes the joint locations, which is the relative 3D rotations of 23 joints in an axis–angle representation. From these parameters, the SMPL model outputs a triangulated mesh </a:t>
            </a:r>
            <a:r>
              <a:rPr kumimoji="1" lang="en-US" altLang="ja-JP" sz="1200" b="0" i="0" u="none" strike="noStrike" kern="1200" dirty="0" smtClean="0">
                <a:solidFill>
                  <a:schemeClr val="tx1"/>
                </a:solidFill>
                <a:effectLst/>
                <a:latin typeface="+mn-lt"/>
                <a:ea typeface="+mn-ea"/>
                <a:cs typeface="+mn-cs"/>
              </a:rPr>
              <a:t>M(θ,β)∈R6890×3</a:t>
            </a:r>
            <a:r>
              <a:rPr lang="en-US" altLang="ja-JP" dirty="0" smtClean="0"/>
              <a:t> </a:t>
            </a:r>
            <a:r>
              <a:rPr kumimoji="1" lang="en-US" altLang="ja-JP" sz="1200" b="0" i="0" kern="1200" dirty="0" smtClean="0">
                <a:solidFill>
                  <a:schemeClr val="tx1"/>
                </a:solidFill>
                <a:effectLst/>
                <a:latin typeface="+mn-lt"/>
                <a:ea typeface="+mn-ea"/>
                <a:cs typeface="+mn-cs"/>
              </a:rPr>
              <a:t>, which is differentiable with respect to </a:t>
            </a:r>
            <a:r>
              <a:rPr kumimoji="1" lang="en-US" altLang="ja-JP" sz="1200" b="0" i="0" u="none" strike="noStrike" kern="1200" dirty="0" smtClean="0">
                <a:solidFill>
                  <a:schemeClr val="tx1"/>
                </a:solidFill>
                <a:effectLst/>
                <a:latin typeface="+mn-lt"/>
                <a:ea typeface="+mn-ea"/>
                <a:cs typeface="+mn-cs"/>
              </a:rPr>
              <a:t>θ</a:t>
            </a:r>
            <a:r>
              <a:rPr lang="en-US" altLang="ja-JP" dirty="0" smtClean="0"/>
              <a:t> </a:t>
            </a:r>
            <a:r>
              <a:rPr kumimoji="1" lang="en-US" altLang="ja-JP" sz="1200" b="0" i="0" kern="1200" dirty="0" smtClean="0">
                <a:solidFill>
                  <a:schemeClr val="tx1"/>
                </a:solidFill>
                <a:effectLst/>
                <a:latin typeface="+mn-lt"/>
                <a:ea typeface="+mn-ea"/>
                <a:cs typeface="+mn-cs"/>
              </a:rPr>
              <a:t>and </a:t>
            </a:r>
            <a:r>
              <a:rPr kumimoji="1" lang="en-US" altLang="ja-JP" sz="1200" b="0" i="0" u="none" strike="noStrike" kern="1200" dirty="0" smtClean="0">
                <a:solidFill>
                  <a:schemeClr val="tx1"/>
                </a:solidFill>
                <a:effectLst/>
                <a:latin typeface="+mn-lt"/>
                <a:ea typeface="+mn-ea"/>
                <a:cs typeface="+mn-cs"/>
              </a:rPr>
              <a:t>β</a:t>
            </a:r>
            <a:r>
              <a:rPr lang="en-US" altLang="ja-JP" dirty="0" smtClean="0"/>
              <a:t> </a:t>
            </a:r>
            <a:r>
              <a:rPr kumimoji="1" lang="en-US" altLang="ja-JP" sz="1200" b="0" i="0" kern="1200" dirty="0" smtClean="0">
                <a:solidFill>
                  <a:schemeClr val="tx1"/>
                </a:solidFill>
                <a:effectLst/>
                <a:latin typeface="+mn-lt"/>
                <a:ea typeface="+mn-ea"/>
                <a:cs typeface="+mn-cs"/>
              </a:rPr>
              <a:t>. The 3D joint locations </a:t>
            </a:r>
            <a:r>
              <a:rPr kumimoji="1" lang="en-US" altLang="ja-JP" sz="1200" b="0" i="0" u="none" strike="noStrike" kern="1200" dirty="0" smtClean="0">
                <a:solidFill>
                  <a:schemeClr val="tx1"/>
                </a:solidFill>
                <a:effectLst/>
                <a:latin typeface="+mn-lt"/>
                <a:ea typeface="+mn-ea"/>
                <a:cs typeface="+mn-cs"/>
              </a:rPr>
              <a:t>X3D</a:t>
            </a:r>
            <a:r>
              <a:rPr lang="en-US" altLang="ja-JP" dirty="0" smtClean="0"/>
              <a:t> </a:t>
            </a:r>
            <a:r>
              <a:rPr kumimoji="1" lang="en-US" altLang="ja-JP" sz="1200" b="0" i="0" kern="1200" dirty="0" smtClean="0">
                <a:solidFill>
                  <a:schemeClr val="tx1"/>
                </a:solidFill>
                <a:effectLst/>
                <a:latin typeface="+mn-lt"/>
                <a:ea typeface="+mn-ea"/>
                <a:cs typeface="+mn-cs"/>
              </a:rPr>
              <a:t>can be obtained by linear regression from the mesh vertices. In addition, the global root rotation parameter </a:t>
            </a:r>
            <a:r>
              <a:rPr kumimoji="1" lang="en-US" altLang="ja-JP" sz="1200" b="0" i="0" u="none" strike="noStrike" kern="1200" dirty="0" smtClean="0">
                <a:solidFill>
                  <a:schemeClr val="tx1"/>
                </a:solidFill>
                <a:effectLst/>
                <a:latin typeface="+mn-lt"/>
                <a:ea typeface="+mn-ea"/>
                <a:cs typeface="+mn-cs"/>
              </a:rPr>
              <a:t>r∈R3</a:t>
            </a:r>
            <a:r>
              <a:rPr lang="en-US" altLang="ja-JP" dirty="0" smtClean="0"/>
              <a:t> </a:t>
            </a:r>
            <a:r>
              <a:rPr kumimoji="1" lang="en-US" altLang="ja-JP" sz="1200" b="0" i="0" kern="1200" dirty="0" smtClean="0">
                <a:solidFill>
                  <a:schemeClr val="tx1"/>
                </a:solidFill>
                <a:effectLst/>
                <a:latin typeface="+mn-lt"/>
                <a:ea typeface="+mn-ea"/>
                <a:cs typeface="+mn-cs"/>
              </a:rPr>
              <a:t>in axis–angle representation and the camera parameter </a:t>
            </a:r>
            <a:r>
              <a:rPr kumimoji="1" lang="en-US" altLang="ja-JP" sz="1200" b="0" i="0" u="none" strike="noStrike" kern="1200" dirty="0" smtClean="0">
                <a:solidFill>
                  <a:schemeClr val="tx1"/>
                </a:solidFill>
                <a:effectLst/>
                <a:latin typeface="+mn-lt"/>
                <a:ea typeface="+mn-ea"/>
                <a:cs typeface="+mn-cs"/>
              </a:rPr>
              <a:t>k=[</a:t>
            </a:r>
            <a:r>
              <a:rPr kumimoji="1" lang="en-US" altLang="ja-JP" sz="1200" b="0" i="0" u="none" strike="noStrike" kern="1200" dirty="0" err="1" smtClean="0">
                <a:solidFill>
                  <a:schemeClr val="tx1"/>
                </a:solidFill>
                <a:effectLst/>
                <a:latin typeface="+mn-lt"/>
                <a:ea typeface="+mn-ea"/>
                <a:cs typeface="+mn-cs"/>
              </a:rPr>
              <a:t>s,t</a:t>
            </a:r>
            <a:r>
              <a:rPr kumimoji="1" lang="en-US" altLang="ja-JP" sz="1200" b="0" i="0" u="none" strike="noStrike" kern="1200" dirty="0" smtClean="0">
                <a:solidFill>
                  <a:schemeClr val="tx1"/>
                </a:solidFill>
                <a:effectLst/>
                <a:latin typeface="+mn-lt"/>
                <a:ea typeface="+mn-ea"/>
                <a:cs typeface="+mn-cs"/>
              </a:rPr>
              <a:t>]∈R3</a:t>
            </a:r>
            <a:r>
              <a:rPr lang="en-US" altLang="ja-JP" dirty="0" smtClean="0"/>
              <a:t> </a:t>
            </a:r>
            <a:r>
              <a:rPr kumimoji="1" lang="en-US" altLang="ja-JP" sz="1200" b="0" i="0" kern="1200" dirty="0" smtClean="0">
                <a:solidFill>
                  <a:schemeClr val="tx1"/>
                </a:solidFill>
                <a:effectLst/>
                <a:latin typeface="+mn-lt"/>
                <a:ea typeface="+mn-ea"/>
                <a:cs typeface="+mn-cs"/>
              </a:rPr>
              <a:t>are estimated, where </a:t>
            </a:r>
            <a:r>
              <a:rPr kumimoji="1" lang="en-US" altLang="ja-JP" sz="1200" b="0" i="0" u="none" strike="noStrike" kern="1200" dirty="0" smtClean="0">
                <a:solidFill>
                  <a:schemeClr val="tx1"/>
                </a:solidFill>
                <a:effectLst/>
                <a:latin typeface="+mn-lt"/>
                <a:ea typeface="+mn-ea"/>
                <a:cs typeface="+mn-cs"/>
              </a:rPr>
              <a:t>s</a:t>
            </a:r>
            <a:r>
              <a:rPr lang="en-US" altLang="ja-JP" dirty="0" smtClean="0"/>
              <a:t> </a:t>
            </a:r>
            <a:r>
              <a:rPr kumimoji="1" lang="en-US" altLang="ja-JP" sz="1200" b="0" i="0" kern="1200" dirty="0" smtClean="0">
                <a:solidFill>
                  <a:schemeClr val="tx1"/>
                </a:solidFill>
                <a:effectLst/>
                <a:latin typeface="+mn-lt"/>
                <a:ea typeface="+mn-ea"/>
                <a:cs typeface="+mn-cs"/>
              </a:rPr>
              <a:t>is the scale and </a:t>
            </a:r>
            <a:r>
              <a:rPr kumimoji="1" lang="en-US" altLang="ja-JP" sz="1200" b="0" i="0" u="none" strike="noStrike" kern="1200" dirty="0" smtClean="0">
                <a:solidFill>
                  <a:schemeClr val="tx1"/>
                </a:solidFill>
                <a:effectLst/>
                <a:latin typeface="+mn-lt"/>
                <a:ea typeface="+mn-ea"/>
                <a:cs typeface="+mn-cs"/>
              </a:rPr>
              <a:t>t=[</a:t>
            </a:r>
            <a:r>
              <a:rPr kumimoji="1" lang="en-US" altLang="ja-JP" sz="1200" b="0" i="0" u="none" strike="noStrike" kern="1200" dirty="0" err="1" smtClean="0">
                <a:solidFill>
                  <a:schemeClr val="tx1"/>
                </a:solidFill>
                <a:effectLst/>
                <a:latin typeface="+mn-lt"/>
                <a:ea typeface="+mn-ea"/>
                <a:cs typeface="+mn-cs"/>
              </a:rPr>
              <a:t>tx,ty</a:t>
            </a:r>
            <a:r>
              <a:rPr kumimoji="1" lang="en-US" altLang="ja-JP" sz="1200" b="0" i="0" u="none" strike="noStrike" kern="1200" dirty="0" smtClean="0">
                <a:solidFill>
                  <a:schemeClr val="tx1"/>
                </a:solidFill>
                <a:effectLst/>
                <a:latin typeface="+mn-lt"/>
                <a:ea typeface="+mn-ea"/>
                <a:cs typeface="+mn-cs"/>
              </a:rPr>
              <a:t>]</a:t>
            </a:r>
            <a:r>
              <a:rPr lang="en-US" altLang="ja-JP" dirty="0" smtClean="0"/>
              <a:t> </a:t>
            </a:r>
            <a:r>
              <a:rPr kumimoji="1" lang="en-US" altLang="ja-JP" sz="1200" b="0" i="0" kern="1200" dirty="0" smtClean="0">
                <a:solidFill>
                  <a:schemeClr val="tx1"/>
                </a:solidFill>
                <a:effectLst/>
                <a:latin typeface="+mn-lt"/>
                <a:ea typeface="+mn-ea"/>
                <a:cs typeface="+mn-cs"/>
              </a:rPr>
              <a:t>is the translation. As such, the 2D projection of the 3D joints is computed as </a:t>
            </a:r>
            <a:r>
              <a:rPr kumimoji="1" lang="en-US" altLang="ja-JP" sz="1200" b="0" i="0" u="none" strike="noStrike" kern="1200" dirty="0" smtClean="0">
                <a:solidFill>
                  <a:schemeClr val="tx1"/>
                </a:solidFill>
                <a:effectLst/>
                <a:latin typeface="+mn-lt"/>
                <a:ea typeface="+mn-ea"/>
                <a:cs typeface="+mn-cs"/>
              </a:rPr>
              <a:t>X2D=</a:t>
            </a:r>
            <a:r>
              <a:rPr kumimoji="1" lang="en-US" altLang="ja-JP" sz="1200" b="0" i="0" u="none" strike="noStrike" kern="1200" dirty="0" err="1" smtClean="0">
                <a:solidFill>
                  <a:schemeClr val="tx1"/>
                </a:solidFill>
                <a:effectLst/>
                <a:latin typeface="+mn-lt"/>
                <a:ea typeface="+mn-ea"/>
                <a:cs typeface="+mn-cs"/>
              </a:rPr>
              <a:t>sΠ</a:t>
            </a:r>
            <a:r>
              <a:rPr kumimoji="1" lang="en-US" altLang="ja-JP" sz="1200" b="0" i="0" u="none" strike="noStrike" kern="1200" dirty="0" smtClean="0">
                <a:solidFill>
                  <a:schemeClr val="tx1"/>
                </a:solidFill>
                <a:effectLst/>
                <a:latin typeface="+mn-lt"/>
                <a:ea typeface="+mn-ea"/>
                <a:cs typeface="+mn-cs"/>
              </a:rPr>
              <a:t>(RX3D)+t</a:t>
            </a:r>
            <a:r>
              <a:rPr lang="en-US" altLang="ja-JP" dirty="0" smtClean="0"/>
              <a:t> </a:t>
            </a:r>
            <a:r>
              <a:rPr kumimoji="1" lang="en-US" altLang="ja-JP" sz="1200" b="0" i="0" kern="1200" dirty="0" smtClean="0">
                <a:solidFill>
                  <a:schemeClr val="tx1"/>
                </a:solidFill>
                <a:effectLst/>
                <a:latin typeface="+mn-lt"/>
                <a:ea typeface="+mn-ea"/>
                <a:cs typeface="+mn-cs"/>
              </a:rPr>
              <a:t>, where </a:t>
            </a:r>
            <a:r>
              <a:rPr kumimoji="1" lang="en-US" altLang="ja-JP" sz="1200" b="0" i="0" u="none" strike="noStrike" kern="1200" dirty="0" smtClean="0">
                <a:solidFill>
                  <a:schemeClr val="tx1"/>
                </a:solidFill>
                <a:effectLst/>
                <a:latin typeface="+mn-lt"/>
                <a:ea typeface="+mn-ea"/>
                <a:cs typeface="+mn-cs"/>
              </a:rPr>
              <a:t>R</a:t>
            </a:r>
            <a:r>
              <a:rPr lang="en-US" altLang="ja-JP" dirty="0" smtClean="0"/>
              <a:t> </a:t>
            </a:r>
            <a:r>
              <a:rPr kumimoji="1" lang="en-US" altLang="ja-JP" sz="1200" b="0" i="0" kern="1200" dirty="0" smtClean="0">
                <a:solidFill>
                  <a:schemeClr val="tx1"/>
                </a:solidFill>
                <a:effectLst/>
                <a:latin typeface="+mn-lt"/>
                <a:ea typeface="+mn-ea"/>
                <a:cs typeface="+mn-cs"/>
              </a:rPr>
              <a:t>is the global rotation matrix computed from </a:t>
            </a:r>
            <a:r>
              <a:rPr kumimoji="1" lang="en-US" altLang="ja-JP" sz="1200" b="0" i="0" u="none" strike="noStrike" kern="1200" dirty="0" smtClean="0">
                <a:solidFill>
                  <a:schemeClr val="tx1"/>
                </a:solidFill>
                <a:effectLst/>
                <a:latin typeface="+mn-lt"/>
                <a:ea typeface="+mn-ea"/>
                <a:cs typeface="+mn-cs"/>
              </a:rPr>
              <a:t>r</a:t>
            </a:r>
            <a:r>
              <a:rPr lang="en-US" altLang="ja-JP" dirty="0" smtClean="0"/>
              <a:t> </a:t>
            </a:r>
            <a:r>
              <a:rPr kumimoji="1" lang="en-US" altLang="ja-JP" sz="1200" b="0" i="0" kern="1200" dirty="0" smtClean="0">
                <a:solidFill>
                  <a:schemeClr val="tx1"/>
                </a:solidFill>
                <a:effectLst/>
                <a:latin typeface="+mn-lt"/>
                <a:ea typeface="+mn-ea"/>
                <a:cs typeface="+mn-cs"/>
              </a:rPr>
              <a:t>and </a:t>
            </a:r>
            <a:r>
              <a:rPr kumimoji="1" lang="en-US" altLang="ja-JP" sz="1200" b="0" i="0" u="none" strike="noStrike" kern="1200" dirty="0" smtClean="0">
                <a:solidFill>
                  <a:schemeClr val="tx1"/>
                </a:solidFill>
                <a:effectLst/>
                <a:latin typeface="+mn-lt"/>
                <a:ea typeface="+mn-ea"/>
                <a:cs typeface="+mn-cs"/>
              </a:rPr>
              <a:t>Π</a:t>
            </a:r>
            <a:r>
              <a:rPr lang="en-US" altLang="ja-JP" dirty="0" smtClean="0"/>
              <a:t> </a:t>
            </a:r>
            <a:r>
              <a:rPr kumimoji="1" lang="en-US" altLang="ja-JP" sz="1200" b="0" i="0" kern="1200" dirty="0" smtClean="0">
                <a:solidFill>
                  <a:schemeClr val="tx1"/>
                </a:solidFill>
                <a:effectLst/>
                <a:latin typeface="+mn-lt"/>
                <a:ea typeface="+mn-ea"/>
                <a:cs typeface="+mn-cs"/>
              </a:rPr>
              <a:t>is an orthographic projection. All of these parameters form a full SMPL parameter </a:t>
            </a:r>
            <a:r>
              <a:rPr kumimoji="1" lang="en-US" altLang="ja-JP" sz="1200" b="0" i="0" u="none" strike="noStrike" kern="1200" dirty="0" smtClean="0">
                <a:solidFill>
                  <a:schemeClr val="tx1"/>
                </a:solidFill>
                <a:effectLst/>
                <a:latin typeface="+mn-lt"/>
                <a:ea typeface="+mn-ea"/>
                <a:cs typeface="+mn-cs"/>
              </a:rPr>
              <a:t>Θ=[</a:t>
            </a:r>
            <a:r>
              <a:rPr kumimoji="1" lang="en-US" altLang="ja-JP" sz="1200" b="0" i="0" u="none" strike="noStrike" kern="1200" dirty="0" err="1" smtClean="0">
                <a:solidFill>
                  <a:schemeClr val="tx1"/>
                </a:solidFill>
                <a:effectLst/>
                <a:latin typeface="+mn-lt"/>
                <a:ea typeface="+mn-ea"/>
                <a:cs typeface="+mn-cs"/>
              </a:rPr>
              <a:t>k,r,θ</a:t>
            </a:r>
            <a:r>
              <a:rPr kumimoji="1" lang="en-US" altLang="ja-JP" sz="1200" b="0" i="0" u="none" strike="noStrike" kern="1200" dirty="0" smtClean="0">
                <a:solidFill>
                  <a:schemeClr val="tx1"/>
                </a:solidFill>
                <a:effectLst/>
                <a:latin typeface="+mn-lt"/>
                <a:ea typeface="+mn-ea"/>
                <a:cs typeface="+mn-cs"/>
              </a:rPr>
              <a:t>,β]∈R85</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12</a:t>
            </a:fld>
            <a:endParaRPr kumimoji="1" lang="ja-JP" altLang="en-US"/>
          </a:p>
        </p:txBody>
      </p:sp>
    </p:spTree>
    <p:extLst>
      <p:ext uri="{BB962C8B-B14F-4D97-AF65-F5344CB8AC3E}">
        <p14:creationId xmlns:p14="http://schemas.microsoft.com/office/powerpoint/2010/main" val="3917430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最後にまとめを述べます。</a:t>
            </a:r>
            <a:endParaRPr kumimoji="1" lang="en-US" altLang="ja-JP" dirty="0" smtClean="0"/>
          </a:p>
          <a:p>
            <a:r>
              <a:rPr kumimoji="1" lang="ja-JP" altLang="en-US" dirty="0" smtClean="0"/>
              <a:t>本研究では</a:t>
            </a:r>
            <a:r>
              <a:rPr kumimoji="1" lang="en-US" altLang="ja-JP" dirty="0" smtClean="0"/>
              <a:t>LiDAR</a:t>
            </a:r>
            <a:r>
              <a:rPr kumimoji="1" lang="ja-JP" altLang="en-US" dirty="0" smtClean="0"/>
              <a:t>シミュレーションデータの生成、さらにそのデータを用いた</a:t>
            </a:r>
            <a:r>
              <a:rPr kumimoji="1" lang="en-US" altLang="ja-JP" dirty="0" smtClean="0"/>
              <a:t>SMPL</a:t>
            </a:r>
            <a:r>
              <a:rPr kumimoji="1" lang="ja-JP" altLang="en-US" dirty="0" smtClean="0"/>
              <a:t>パラメータの推定を行いその解像度に対する精度の変化を確認しました。</a:t>
            </a:r>
            <a:endParaRPr kumimoji="1" lang="en-US" altLang="ja-JP" dirty="0" smtClean="0"/>
          </a:p>
          <a:p>
            <a:r>
              <a:rPr kumimoji="1" lang="ja-JP" altLang="en-US" dirty="0" smtClean="0"/>
              <a:t>この結果、視線角度の間隔が</a:t>
            </a:r>
            <a:r>
              <a:rPr kumimoji="1" lang="en-US" altLang="ja-JP" dirty="0" smtClean="0"/>
              <a:t>0.5</a:t>
            </a:r>
            <a:r>
              <a:rPr kumimoji="1" lang="ja-JP" altLang="en-US" dirty="0" smtClean="0"/>
              <a:t>度ほどあれば姿勢の推定がそれなりの精度で行え、歩行動作の再現が可能であることがわかりました。しかし、体型パラメータについては解像度の推定精度への影響はそれほど大きくないことがわかりました。</a:t>
            </a:r>
            <a:endParaRPr kumimoji="1" lang="en-US" altLang="ja-JP" dirty="0" smtClean="0"/>
          </a:p>
          <a:p>
            <a:r>
              <a:rPr kumimoji="1" lang="ja-JP" altLang="en-US" dirty="0" smtClean="0"/>
              <a:t>これらの結果を踏まえて、今後は今回実現した点群からの</a:t>
            </a:r>
            <a:r>
              <a:rPr kumimoji="1" lang="en-US" altLang="ja-JP" dirty="0" smtClean="0"/>
              <a:t>SMPL</a:t>
            </a:r>
            <a:r>
              <a:rPr kumimoji="1" lang="ja-JP" altLang="en-US" dirty="0" smtClean="0"/>
              <a:t>パラメータ推定の流れを利用してモデル当てはめを行った歩容認証を実現し、その認証精度を解析する予定です。</a:t>
            </a:r>
            <a:endParaRPr kumimoji="1" lang="en-US" altLang="ja-JP" dirty="0" smtClean="0"/>
          </a:p>
          <a:p>
            <a:r>
              <a:rPr kumimoji="1" lang="ja-JP" altLang="en-US" smtClean="0"/>
              <a:t>さらに、観測方向をさまざまに変えて，</a:t>
            </a:r>
            <a:r>
              <a:rPr kumimoji="1" lang="ja-JP" altLang="en-US" dirty="0" smtClean="0"/>
              <a:t>それによる</a:t>
            </a:r>
            <a:r>
              <a:rPr kumimoji="1" lang="en-US" altLang="ja-JP" dirty="0" smtClean="0"/>
              <a:t>SMPL</a:t>
            </a:r>
            <a:r>
              <a:rPr kumimoji="1" lang="ja-JP" altLang="en-US" dirty="0" smtClean="0"/>
              <a:t>パラメータ推定精度，さらには認証精度への影響を確認する予定です。</a:t>
            </a:r>
            <a:endParaRPr kumimoji="1" lang="en-US" altLang="ja-JP" dirty="0" smtClean="0"/>
          </a:p>
          <a:p>
            <a:r>
              <a:rPr kumimoji="1" lang="ja-JP" altLang="en-US" dirty="0" smtClean="0"/>
              <a:t>以上で私の研究の報告を終了します。</a:t>
            </a:r>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13</a:t>
            </a:fld>
            <a:endParaRPr kumimoji="1" lang="ja-JP" altLang="en-US"/>
          </a:p>
        </p:txBody>
      </p:sp>
    </p:spTree>
    <p:extLst>
      <p:ext uri="{BB962C8B-B14F-4D97-AF65-F5344CB8AC3E}">
        <p14:creationId xmlns:p14="http://schemas.microsoft.com/office/powerpoint/2010/main" val="953887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その次に</a:t>
            </a:r>
            <a:r>
              <a:rPr kumimoji="1" lang="en-US" altLang="ja-JP" dirty="0" smtClean="0"/>
              <a:t>SMPL</a:t>
            </a:r>
            <a:r>
              <a:rPr kumimoji="1" lang="ja-JP" altLang="en-US" dirty="0" smtClean="0"/>
              <a:t>パラメータの推定について説明します。</a:t>
            </a:r>
            <a:endParaRPr kumimoji="1" lang="en-US" altLang="ja-JP" dirty="0" smtClean="0"/>
          </a:p>
          <a:p>
            <a:r>
              <a:rPr kumimoji="1" lang="ja-JP" altLang="en-US" dirty="0" smtClean="0"/>
              <a:t>先ほど説明したシミュレーションデータを入力として、</a:t>
            </a:r>
            <a:r>
              <a:rPr kumimoji="1" lang="en-US" altLang="ja-JP" dirty="0" smtClean="0"/>
              <a:t>85</a:t>
            </a:r>
            <a:r>
              <a:rPr kumimoji="1" lang="ja-JP" altLang="en-US" dirty="0" smtClean="0"/>
              <a:t>次元の</a:t>
            </a:r>
            <a:r>
              <a:rPr kumimoji="1" lang="en-US" altLang="ja-JP" dirty="0" smtClean="0"/>
              <a:t>SMPL</a:t>
            </a:r>
            <a:r>
              <a:rPr kumimoji="1" lang="ja-JP" altLang="en-US" dirty="0" smtClean="0"/>
              <a:t>パラメーターを推定していきます。</a:t>
            </a:r>
            <a:endParaRPr kumimoji="1" lang="en-US" altLang="ja-JP" dirty="0" smtClean="0"/>
          </a:p>
          <a:p>
            <a:r>
              <a:rPr kumimoji="1" lang="ja-JP" altLang="en-US" dirty="0" smtClean="0"/>
              <a:t>この推定では、ポイントネット＋＋を用いました。これについての説明を行うためにまずポイントネットについて説明します。ポイントネットではまず、入力された点群に対して、</a:t>
            </a:r>
            <a:r>
              <a:rPr kumimoji="1" lang="en-US" altLang="ja-JP" dirty="0" smtClean="0"/>
              <a:t>(T-Net</a:t>
            </a:r>
            <a:r>
              <a:rPr kumimoji="1" lang="ja-JP" altLang="en-US" dirty="0" smtClean="0"/>
              <a:t>で</a:t>
            </a:r>
            <a:r>
              <a:rPr kumimoji="1" lang="en-US" altLang="ja-JP" dirty="0" smtClean="0"/>
              <a:t>)</a:t>
            </a:r>
            <a:r>
              <a:rPr kumimoji="1" lang="ja-JP" altLang="en-US" dirty="0" smtClean="0"/>
              <a:t>アフィン変形を行います。この操作によって、平行移動や回転移動を施して機械学習に入力した場合でも出力は変わらない、という点群の性質を担保します。その後全結合ネットワークを複数回掛け合わせ、特徴量を抽出していき、最終的に入力された各点に対して</a:t>
            </a:r>
            <a:r>
              <a:rPr kumimoji="1" lang="en-US" altLang="ja-JP" dirty="0" smtClean="0"/>
              <a:t>1024</a:t>
            </a:r>
            <a:r>
              <a:rPr kumimoji="1" lang="ja-JP" altLang="en-US" dirty="0" smtClean="0"/>
              <a:t>の特徴量を抽出していきます。その後、それらをマックスプーリングすることで点群全体の特徴量を得ます。ここでマックスプーリングを用いることで、点群の順不同であるという性質を担保します。そして、最後にその特徴量をまた全結合ネットワークに掛け合わせることで、必要な特徴量を抽出する、というのが</a:t>
            </a:r>
            <a:r>
              <a:rPr kumimoji="1" lang="en-US" altLang="ja-JP" dirty="0" err="1" smtClean="0"/>
              <a:t>pointnet</a:t>
            </a:r>
            <a:r>
              <a:rPr kumimoji="1" lang="ja-JP" altLang="en-US" dirty="0" smtClean="0"/>
              <a:t>のネットワークとなっています。</a:t>
            </a:r>
            <a:endParaRPr kumimoji="1" lang="en-US" altLang="ja-JP" dirty="0" smtClean="0"/>
          </a:p>
          <a:p>
            <a:r>
              <a:rPr kumimoji="1" lang="ja-JP" altLang="en-US" dirty="0" smtClean="0"/>
              <a:t>このようなポイントネットを、複数回行うのが</a:t>
            </a:r>
            <a:r>
              <a:rPr kumimoji="1" lang="en-US" altLang="ja-JP" dirty="0" err="1" smtClean="0"/>
              <a:t>Pointnet</a:t>
            </a:r>
            <a:r>
              <a:rPr kumimoji="1" lang="en-US" altLang="ja-JP" dirty="0" smtClean="0"/>
              <a:t>++</a:t>
            </a:r>
            <a:r>
              <a:rPr kumimoji="1" lang="ja-JP" altLang="en-US" dirty="0" smtClean="0"/>
              <a:t>です。入力された点群を</a:t>
            </a:r>
            <a:r>
              <a:rPr kumimoji="1" lang="en-US" altLang="ja-JP" dirty="0" smtClean="0"/>
              <a:t>(FPS(</a:t>
            </a:r>
            <a:r>
              <a:rPr kumimoji="1" lang="en-US" altLang="ja-JP" dirty="0" err="1" smtClean="0"/>
              <a:t>fartherst</a:t>
            </a:r>
            <a:r>
              <a:rPr kumimoji="1" lang="en-US" altLang="ja-JP" dirty="0" smtClean="0"/>
              <a:t> point sampling)</a:t>
            </a:r>
            <a:r>
              <a:rPr kumimoji="1" lang="ja-JP" altLang="en-US" dirty="0" smtClean="0"/>
              <a:t>でクラスタリングした点群に用い、局所的な特徴量を学習していくようにしたものが</a:t>
            </a:r>
            <a:r>
              <a:rPr kumimoji="1" lang="en-US" altLang="ja-JP" dirty="0" err="1" smtClean="0"/>
              <a:t>pointnet</a:t>
            </a:r>
            <a:r>
              <a:rPr kumimoji="1" lang="en-US" altLang="ja-JP" dirty="0" smtClean="0"/>
              <a:t>++</a:t>
            </a:r>
            <a:r>
              <a:rPr kumimoji="1" lang="ja-JP" altLang="en-US" dirty="0" smtClean="0"/>
              <a:t>です。この</a:t>
            </a:r>
            <a:r>
              <a:rPr kumimoji="1" lang="en-US" altLang="ja-JP" dirty="0" err="1" smtClean="0"/>
              <a:t>pointnet</a:t>
            </a:r>
            <a:r>
              <a:rPr kumimoji="1" lang="en-US" altLang="ja-JP" dirty="0" smtClean="0"/>
              <a:t>++</a:t>
            </a:r>
            <a:r>
              <a:rPr kumimoji="1" lang="ja-JP" altLang="en-US" dirty="0" smtClean="0"/>
              <a:t>を用いることで点群の近くにある点同士は関連性を持っているという性質を担保します。</a:t>
            </a:r>
            <a:endParaRPr kumimoji="1" lang="en-US" altLang="ja-JP" dirty="0" smtClean="0"/>
          </a:p>
          <a:p>
            <a:r>
              <a:rPr kumimoji="1" lang="ja-JP" altLang="en-US" dirty="0" smtClean="0"/>
              <a:t>今回の学習で用いた損失関数は、推定した</a:t>
            </a:r>
            <a:r>
              <a:rPr kumimoji="1" lang="en-US" altLang="ja-JP" dirty="0" smtClean="0"/>
              <a:t>SMPL</a:t>
            </a:r>
            <a:r>
              <a:rPr kumimoji="1" lang="ja-JP" altLang="en-US" dirty="0" smtClean="0"/>
              <a:t>パラメータと入力のシミュレーションデータのもとになったメッシュモデルの</a:t>
            </a:r>
            <a:r>
              <a:rPr kumimoji="1" lang="en-US" altLang="ja-JP" dirty="0" smtClean="0"/>
              <a:t>SMPL</a:t>
            </a:r>
            <a:r>
              <a:rPr kumimoji="1" lang="ja-JP" altLang="en-US" dirty="0" smtClean="0"/>
              <a:t>パラメータとの平均二乗誤差と推定した</a:t>
            </a:r>
            <a:r>
              <a:rPr kumimoji="1" lang="en-US" altLang="ja-JP" dirty="0" smtClean="0"/>
              <a:t>SMPL</a:t>
            </a:r>
            <a:r>
              <a:rPr kumimoji="1" lang="ja-JP" altLang="en-US" dirty="0" smtClean="0"/>
              <a:t>モデルの頂点とシミュレーションデータの元となった</a:t>
            </a:r>
            <a:r>
              <a:rPr kumimoji="1" lang="en-US" altLang="ja-JP" dirty="0" smtClean="0"/>
              <a:t>SMPL</a:t>
            </a:r>
            <a:r>
              <a:rPr kumimoji="1" lang="ja-JP" altLang="en-US" dirty="0" smtClean="0"/>
              <a:t>モデルの頂点の平均二乗誤差の和です。</a:t>
            </a:r>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14</a:t>
            </a:fld>
            <a:endParaRPr kumimoji="1" lang="ja-JP" altLang="en-US"/>
          </a:p>
        </p:txBody>
      </p:sp>
    </p:spTree>
    <p:extLst>
      <p:ext uri="{BB962C8B-B14F-4D97-AF65-F5344CB8AC3E}">
        <p14:creationId xmlns:p14="http://schemas.microsoft.com/office/powerpoint/2010/main" val="1499848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研究背景についてです。</a:t>
            </a:r>
            <a:endParaRPr kumimoji="1" lang="en-US" altLang="ja-JP" dirty="0" smtClean="0"/>
          </a:p>
          <a:p>
            <a:r>
              <a:rPr kumimoji="1" lang="ja-JP" altLang="en-US" dirty="0" smtClean="0"/>
              <a:t>現在、自動運転技術は成長を続けており，その発展には周囲の状況を認識する技術が必須となります。自動運転車の車体にはカメラやレーダー、</a:t>
            </a:r>
            <a:r>
              <a:rPr kumimoji="1" lang="en-US" altLang="ja-JP" dirty="0" smtClean="0"/>
              <a:t>LiDAR</a:t>
            </a:r>
            <a:r>
              <a:rPr kumimoji="1" lang="ja-JP" altLang="en-US" dirty="0" smtClean="0"/>
              <a:t>と呼ばれる複数のセンサーが搭載されており、それらを用いて障害物や標識、道路状況、歩行者等の認識を行っている。特に、レーザー光を転写して対象物との距離や位置を正確に測定することのできる</a:t>
            </a:r>
            <a:r>
              <a:rPr kumimoji="1" lang="en-US" altLang="ja-JP" dirty="0" smtClean="0"/>
              <a:t>LiDAR</a:t>
            </a:r>
            <a:r>
              <a:rPr kumimoji="1" lang="ja-JP" altLang="en-US" dirty="0" smtClean="0"/>
              <a:t>が注目を集めています。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た、歩行者についてはただ検出するだけではなく、歩容認証によって歩行者の年齢、性別といった属性がわかるとそれに応じた行動予測等が可能になります。例えば、検出した歩行者が子供であった場合、急な方向転換や飛び出しの可能性が高いと考えられ、その後の行動を注視したり速度を落としたりなどの操作が可能になります。このように自動運転の安全性向上のためには</a:t>
            </a:r>
            <a:r>
              <a:rPr kumimoji="1" lang="en-US" altLang="ja-JP" dirty="0" smtClean="0"/>
              <a:t>LiDAR</a:t>
            </a:r>
            <a:r>
              <a:rPr kumimoji="1" lang="ja-JP" altLang="en-US" dirty="0" smtClean="0"/>
              <a:t>による歩容認証が有用と考えられます。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smtClean="0">
                <a:solidFill>
                  <a:srgbClr val="FF0000"/>
                </a:solidFill>
              </a:rPr>
              <a:t>LiDAR</a:t>
            </a:r>
            <a:r>
              <a:rPr kumimoji="1" lang="ja-JP" altLang="en-US" sz="1200" b="1" dirty="0" smtClean="0">
                <a:solidFill>
                  <a:srgbClr val="FF0000"/>
                </a:solidFill>
              </a:rPr>
              <a:t>による歩容認証ができると有用</a:t>
            </a:r>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2</a:t>
            </a:fld>
            <a:endParaRPr kumimoji="1" lang="ja-JP" altLang="en-US"/>
          </a:p>
        </p:txBody>
      </p:sp>
    </p:spTree>
    <p:extLst>
      <p:ext uri="{BB962C8B-B14F-4D97-AF65-F5344CB8AC3E}">
        <p14:creationId xmlns:p14="http://schemas.microsoft.com/office/powerpoint/2010/main" val="233517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現在、この距離センサの普及に伴い、</a:t>
            </a:r>
            <a:r>
              <a:rPr kumimoji="1" lang="en-US" altLang="ja-JP" dirty="0" smtClean="0"/>
              <a:t>3</a:t>
            </a:r>
            <a:r>
              <a:rPr kumimoji="1" lang="ja-JP" altLang="en-US" dirty="0" smtClean="0"/>
              <a:t>次元</a:t>
            </a:r>
            <a:r>
              <a:rPr kumimoji="1" lang="en-US" altLang="ja-JP" dirty="0" smtClean="0"/>
              <a:t>LiDAR</a:t>
            </a:r>
            <a:r>
              <a:rPr kumimoji="1" lang="ja-JP" altLang="en-US" dirty="0" smtClean="0"/>
              <a:t>の観測データに対しての人物検出や歩容認証も見られるようになってきています。このような従来行われていた、</a:t>
            </a:r>
            <a:r>
              <a:rPr kumimoji="1" lang="en-US" altLang="ja-JP" dirty="0" smtClean="0"/>
              <a:t>LiDAR</a:t>
            </a:r>
            <a:r>
              <a:rPr kumimoji="1" lang="ja-JP" altLang="en-US" dirty="0" smtClean="0"/>
              <a:t>の観測データに対する歩容認証では、人物像が垂直解像度</a:t>
            </a:r>
            <a:r>
              <a:rPr kumimoji="1" lang="en-US" altLang="ja-JP" dirty="0" smtClean="0"/>
              <a:t>20-30</a:t>
            </a:r>
            <a:r>
              <a:rPr kumimoji="1" lang="ja-JP" altLang="en-US" dirty="0" smtClean="0"/>
              <a:t>画素程度で、全体の点数が数百個ほどのデータが用いられていて、観測点群を人物のシルエット画像として投影して見えにもとづいた認識が適応されています。しかし、</a:t>
            </a:r>
            <a:r>
              <a:rPr kumimoji="1" lang="en-US" altLang="ja-JP" dirty="0" smtClean="0"/>
              <a:t>LiDAR</a:t>
            </a:r>
            <a:r>
              <a:rPr kumimoji="1" lang="ja-JP" altLang="en-US" dirty="0" smtClean="0"/>
              <a:t>では遠方に対象がある場合や</a:t>
            </a:r>
            <a:r>
              <a:rPr kumimoji="1" lang="en-US" altLang="ja-JP" dirty="0" smtClean="0"/>
              <a:t>LiDAR</a:t>
            </a:r>
            <a:r>
              <a:rPr kumimoji="1" lang="ja-JP" altLang="en-US" dirty="0" smtClean="0"/>
              <a:t>自身の性能が低い場合は図のように垂直解像度が</a:t>
            </a:r>
            <a:r>
              <a:rPr kumimoji="1" lang="en-US" altLang="ja-JP" dirty="0" smtClean="0"/>
              <a:t>5</a:t>
            </a:r>
            <a:r>
              <a:rPr kumimoji="1" lang="ja-JP" altLang="en-US" dirty="0" smtClean="0"/>
              <a:t>画素程度のことがあり疎な観測しか得られなくなるため、見えに基づく認識を行うことが難しくなります。さらに、このような研究では数百名程度の被験者のデータに対して行われており、比較的被験者数が少ないという問題点も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3</a:t>
            </a:fld>
            <a:endParaRPr kumimoji="1" lang="ja-JP" altLang="en-US"/>
          </a:p>
        </p:txBody>
      </p:sp>
    </p:spTree>
    <p:extLst>
      <p:ext uri="{BB962C8B-B14F-4D97-AF65-F5344CB8AC3E}">
        <p14:creationId xmlns:p14="http://schemas.microsoft.com/office/powerpoint/2010/main" val="49291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a:t>
            </a:r>
            <a:r>
              <a:rPr lang="en-US" altLang="ja-JP" sz="1200" dirty="0" smtClean="0"/>
              <a:t>LiDAR</a:t>
            </a:r>
            <a:r>
              <a:rPr lang="ja-JP" altLang="en-US" sz="1200" dirty="0" smtClean="0"/>
              <a:t>歩容認証の解像度に対する感度解析を行います。先ほど述べたように</a:t>
            </a:r>
            <a:r>
              <a:rPr kumimoji="1" lang="ja-JP" altLang="en-US" dirty="0" smtClean="0"/>
              <a:t>低解像度な点群データに対して見えに基づく手法が困難なため、本研究では人体モデルベースの歩容認証を利用します。モデルベースの手法であれば低解像な点群データに対しても点群にあてはめられた人体モデルを復元することができ、解像度によらず一定の特徴表現ができるためです。</a:t>
            </a:r>
            <a:endParaRPr kumimoji="1" lang="en-US" altLang="ja-JP" dirty="0" smtClean="0"/>
          </a:p>
          <a:p>
            <a:r>
              <a:rPr kumimoji="1" lang="ja-JP" altLang="en-US" dirty="0" smtClean="0"/>
              <a:t>また、実際に大量の観測データを収集するのは困難なため、大規模</a:t>
            </a:r>
            <a:r>
              <a:rPr kumimoji="1" lang="en-US" altLang="ja-JP" dirty="0" smtClean="0"/>
              <a:t>3</a:t>
            </a:r>
            <a:r>
              <a:rPr kumimoji="1" lang="ja-JP" altLang="en-US" dirty="0" smtClean="0"/>
              <a:t>次元歩容モデルによる</a:t>
            </a:r>
            <a:r>
              <a:rPr kumimoji="1" lang="en-US" altLang="ja-JP" dirty="0" smtClean="0"/>
              <a:t>LiDAR</a:t>
            </a:r>
            <a:r>
              <a:rPr kumimoji="1" lang="ja-JP" altLang="en-US" dirty="0" smtClean="0"/>
              <a:t>のシミュレーションデータを利用しました。</a:t>
            </a:r>
            <a:endParaRPr kumimoji="1" lang="en-US" altLang="ja-JP" dirty="0" smtClean="0"/>
          </a:p>
          <a:p>
            <a:r>
              <a:rPr kumimoji="1" lang="ja-JP" altLang="en-US" dirty="0" smtClean="0"/>
              <a:t>そのために</a:t>
            </a:r>
            <a:r>
              <a:rPr kumimoji="1" lang="en-US" altLang="ja-JP" dirty="0" smtClean="0"/>
              <a:t>3</a:t>
            </a:r>
            <a:r>
              <a:rPr kumimoji="1" lang="ja-JP" altLang="en-US" dirty="0" smtClean="0"/>
              <a:t>次元点群の</a:t>
            </a:r>
            <a:r>
              <a:rPr kumimoji="1" lang="en-US" altLang="ja-JP" dirty="0" smtClean="0"/>
              <a:t>LiDAR</a:t>
            </a:r>
            <a:r>
              <a:rPr kumimoji="1" lang="ja-JP" altLang="en-US" dirty="0" smtClean="0"/>
              <a:t>シミュレーションデータを生成し、そのシミュレーションデータからモデル当てはめに必要なパラメータを推定しました。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4</a:t>
            </a:fld>
            <a:endParaRPr kumimoji="1" lang="ja-JP" altLang="en-US"/>
          </a:p>
        </p:txBody>
      </p:sp>
    </p:spTree>
    <p:extLst>
      <p:ext uri="{BB962C8B-B14F-4D97-AF65-F5344CB8AC3E}">
        <p14:creationId xmlns:p14="http://schemas.microsoft.com/office/powerpoint/2010/main" val="19058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LiDAR</a:t>
            </a:r>
            <a:r>
              <a:rPr kumimoji="1" lang="ja-JP" altLang="en-US" dirty="0" smtClean="0"/>
              <a:t>シミュレーションデータの生成に用いた</a:t>
            </a:r>
            <a:r>
              <a:rPr kumimoji="1" lang="en-US" altLang="ja-JP" dirty="0" smtClean="0"/>
              <a:t>OUMVLP-Mesh</a:t>
            </a:r>
            <a:r>
              <a:rPr kumimoji="1" lang="ja-JP" altLang="en-US" dirty="0" smtClean="0"/>
              <a:t>について紹介します。</a:t>
            </a:r>
            <a:endParaRPr kumimoji="1" lang="en-US" altLang="ja-JP" dirty="0" smtClean="0"/>
          </a:p>
          <a:p>
            <a:r>
              <a:rPr kumimoji="1" lang="ja-JP" altLang="en-US" dirty="0" smtClean="0"/>
              <a:t>これは</a:t>
            </a:r>
            <a:r>
              <a:rPr kumimoji="1" lang="en-US" altLang="ja-JP" dirty="0" smtClean="0"/>
              <a:t>3</a:t>
            </a:r>
            <a:r>
              <a:rPr kumimoji="1" lang="ja-JP" altLang="en-US" dirty="0" smtClean="0"/>
              <a:t>次元歩行者メッシュの大規模データベースで、モデルベースの歩行分析に利用されます。</a:t>
            </a:r>
            <a:r>
              <a:rPr kumimoji="1" lang="en-US" altLang="ja-JP" dirty="0" smtClean="0"/>
              <a:t>10307</a:t>
            </a:r>
            <a:r>
              <a:rPr kumimoji="1" lang="ja-JP" altLang="en-US" dirty="0" smtClean="0"/>
              <a:t>人について</a:t>
            </a:r>
            <a:r>
              <a:rPr kumimoji="1" lang="en-US" altLang="ja-JP" dirty="0" smtClean="0"/>
              <a:t>14</a:t>
            </a:r>
            <a:r>
              <a:rPr kumimoji="1" lang="ja-JP" altLang="en-US" dirty="0" smtClean="0"/>
              <a:t>の方向からカメラで撮影した歩行者の映像が各撮影方向につき約</a:t>
            </a:r>
            <a:r>
              <a:rPr kumimoji="1" lang="en-US" altLang="ja-JP" dirty="0" smtClean="0"/>
              <a:t>25</a:t>
            </a:r>
            <a:r>
              <a:rPr kumimoji="1" lang="ja-JP" altLang="en-US" dirty="0" smtClean="0"/>
              <a:t>フレーム、</a:t>
            </a:r>
            <a:r>
              <a:rPr kumimoji="1" lang="en-US" altLang="ja-JP" dirty="0" smtClean="0"/>
              <a:t>2</a:t>
            </a:r>
            <a:r>
              <a:rPr kumimoji="1" lang="ja-JP" altLang="en-US" dirty="0" smtClean="0"/>
              <a:t>シーケンスのデータが含まれています。これらには</a:t>
            </a:r>
            <a:r>
              <a:rPr kumimoji="1" lang="ja-JP" altLang="en-US" dirty="0" err="1" smtClean="0"/>
              <a:t>う</a:t>
            </a:r>
            <a:r>
              <a:rPr kumimoji="1" lang="ja-JP" altLang="en-US" dirty="0" smtClean="0"/>
              <a:t>体型、姿勢からなる</a:t>
            </a:r>
            <a:r>
              <a:rPr kumimoji="1" lang="en-US" altLang="ja-JP" dirty="0" smtClean="0"/>
              <a:t>85</a:t>
            </a:r>
            <a:r>
              <a:rPr kumimoji="1" lang="ja-JP" altLang="en-US" dirty="0" smtClean="0"/>
              <a:t>次元のパラメータで表現される</a:t>
            </a:r>
            <a:r>
              <a:rPr kumimoji="1" lang="en-US" altLang="ja-JP" dirty="0" smtClean="0"/>
              <a:t>SMPL</a:t>
            </a:r>
            <a:r>
              <a:rPr kumimoji="1" lang="ja-JP" altLang="en-US" dirty="0" smtClean="0"/>
              <a:t>モデルが含まれおり、そのパラメータから</a:t>
            </a:r>
            <a:r>
              <a:rPr kumimoji="1" lang="en-US" altLang="ja-JP" dirty="0" smtClean="0"/>
              <a:t>6890</a:t>
            </a:r>
            <a:r>
              <a:rPr kumimoji="1" lang="ja-JP" altLang="en-US" dirty="0" smtClean="0"/>
              <a:t>個の頂点から作られる三角メッシュを復元できます。</a:t>
            </a:r>
            <a:endParaRPr kumimoji="1" lang="en-US" altLang="ja-JP" dirty="0" smtClean="0"/>
          </a:p>
          <a:p>
            <a:r>
              <a:rPr kumimoji="1" lang="ja-JP" altLang="en-US" dirty="0" smtClean="0"/>
              <a:t>今回は、このメッシュモデルを利用して</a:t>
            </a:r>
            <a:r>
              <a:rPr kumimoji="1" lang="en-US" altLang="ja-JP" dirty="0" smtClean="0"/>
              <a:t>LiDAR</a:t>
            </a:r>
            <a:r>
              <a:rPr kumimoji="1" lang="ja-JP" altLang="en-US" dirty="0" smtClean="0"/>
              <a:t>シミュレーションデータを作成しました。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5</a:t>
            </a:fld>
            <a:endParaRPr kumimoji="1" lang="ja-JP" altLang="en-US"/>
          </a:p>
        </p:txBody>
      </p:sp>
    </p:spTree>
    <p:extLst>
      <p:ext uri="{BB962C8B-B14F-4D97-AF65-F5344CB8AC3E}">
        <p14:creationId xmlns:p14="http://schemas.microsoft.com/office/powerpoint/2010/main" val="2240740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具体的な</a:t>
            </a:r>
            <a:r>
              <a:rPr kumimoji="1" lang="en-US" altLang="ja-JP" dirty="0" smtClean="0"/>
              <a:t>LiDAR</a:t>
            </a:r>
            <a:r>
              <a:rPr kumimoji="1" lang="ja-JP" altLang="en-US" dirty="0" smtClean="0"/>
              <a:t>シミュレーションデータの生成について説明します。この</a:t>
            </a:r>
            <a:r>
              <a:rPr kumimoji="1" lang="en-US" altLang="ja-JP" dirty="0" smtClean="0"/>
              <a:t>SMPL</a:t>
            </a:r>
            <a:r>
              <a:rPr kumimoji="1" lang="ja-JP" altLang="en-US" dirty="0" smtClean="0"/>
              <a:t>モデルに対して設定したある視点から視線との交点の座標を計算し、点群のデータを生成します。</a:t>
            </a:r>
          </a:p>
          <a:p>
            <a:r>
              <a:rPr kumimoji="1" lang="ja-JP" altLang="en-US" dirty="0" smtClean="0"/>
              <a:t>今回、視点はメッシュモデルの中心から</a:t>
            </a:r>
            <a:r>
              <a:rPr kumimoji="1" lang="en-US" altLang="ja-JP" dirty="0" smtClean="0"/>
              <a:t>12</a:t>
            </a:r>
            <a:r>
              <a:rPr kumimoji="1" lang="ja-JP" altLang="en-US" dirty="0" smtClean="0"/>
              <a:t>メートル離れた地点として、視線を伸ばす角度の範囲を方位角が左右それぞれ</a:t>
            </a:r>
            <a:r>
              <a:rPr kumimoji="1" lang="en-US" altLang="ja-JP" dirty="0" smtClean="0"/>
              <a:t>20°</a:t>
            </a:r>
            <a:r>
              <a:rPr kumimoji="1" lang="ja-JP" altLang="en-US" dirty="0" err="1" smtClean="0"/>
              <a:t>まで</a:t>
            </a:r>
            <a:r>
              <a:rPr kumimoji="1" lang="ja-JP" altLang="en-US" dirty="0" smtClean="0"/>
              <a:t>全体で</a:t>
            </a:r>
            <a:r>
              <a:rPr kumimoji="1" lang="en-US" altLang="ja-JP" dirty="0" smtClean="0"/>
              <a:t>40°</a:t>
            </a:r>
            <a:r>
              <a:rPr kumimoji="1" lang="ja-JP" altLang="en-US" dirty="0" smtClean="0"/>
              <a:t>の範囲、仰俯角がそれぞれ</a:t>
            </a:r>
            <a:r>
              <a:rPr kumimoji="1" lang="en-US" altLang="ja-JP" dirty="0" smtClean="0"/>
              <a:t>10°</a:t>
            </a:r>
            <a:r>
              <a:rPr kumimoji="1" lang="ja-JP" altLang="en-US" dirty="0" smtClean="0"/>
              <a:t>まで、全体で</a:t>
            </a:r>
            <a:r>
              <a:rPr kumimoji="1" lang="en-US" altLang="ja-JP" dirty="0" smtClean="0"/>
              <a:t>20°</a:t>
            </a:r>
            <a:r>
              <a:rPr kumimoji="1" lang="ja-JP" altLang="en-US" dirty="0" smtClean="0"/>
              <a:t>の範囲として、メッシュモデルと視線の交点を求めます。ここで、この範囲で、視線を伸ばす角度の間隔をせばめたり広げたりすることにより解像度を変えていきました。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6</a:t>
            </a:fld>
            <a:endParaRPr kumimoji="1" lang="ja-JP" altLang="en-US"/>
          </a:p>
        </p:txBody>
      </p:sp>
    </p:spTree>
    <p:extLst>
      <p:ext uri="{BB962C8B-B14F-4D97-AF65-F5344CB8AC3E}">
        <p14:creationId xmlns:p14="http://schemas.microsoft.com/office/powerpoint/2010/main" val="977761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ミュレーションデータの生成の結果を示します。赤で示した点が、生成したシミュレーションデータとなる点群で、緑色の図でシミュレーションデータのもとになったメッシュモデを示しています。解像度は垂直方向、水平方向ともに視線の角度間隔を</a:t>
            </a:r>
            <a:r>
              <a:rPr kumimoji="1" lang="en-US" altLang="ja-JP" dirty="0" smtClean="0"/>
              <a:t>1.0°</a:t>
            </a:r>
            <a:r>
              <a:rPr kumimoji="1" lang="ja-JP" altLang="en-US" dirty="0" err="1" smtClean="0"/>
              <a:t>、</a:t>
            </a:r>
            <a:r>
              <a:rPr kumimoji="1" lang="en-US" altLang="ja-JP" dirty="0" smtClean="0"/>
              <a:t>0.5°</a:t>
            </a:r>
            <a:r>
              <a:rPr kumimoji="1" lang="ja-JP" altLang="en-US" dirty="0" err="1" smtClean="0"/>
              <a:t>、</a:t>
            </a:r>
            <a:r>
              <a:rPr kumimoji="1" lang="en-US" altLang="ja-JP" dirty="0" smtClean="0"/>
              <a:t>0.25°</a:t>
            </a:r>
            <a:r>
              <a:rPr kumimoji="1" lang="ja-JP" altLang="en-US" dirty="0" smtClean="0"/>
              <a:t>にしており、それぞれのシミュレーションデータの点の密度を示しています。このようなシミュレーションデータを</a:t>
            </a:r>
            <a:r>
              <a:rPr kumimoji="1" lang="en-US" altLang="ja-JP" dirty="0" smtClean="0"/>
              <a:t>10307</a:t>
            </a:r>
            <a:r>
              <a:rPr kumimoji="1" lang="ja-JP" altLang="en-US" dirty="0" smtClean="0"/>
              <a:t>人の被験者に対して作成しました。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7</a:t>
            </a:fld>
            <a:endParaRPr kumimoji="1" lang="ja-JP" altLang="en-US"/>
          </a:p>
        </p:txBody>
      </p:sp>
    </p:spTree>
    <p:extLst>
      <p:ext uri="{BB962C8B-B14F-4D97-AF65-F5344CB8AC3E}">
        <p14:creationId xmlns:p14="http://schemas.microsoft.com/office/powerpoint/2010/main" val="873010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その次に</a:t>
            </a:r>
            <a:r>
              <a:rPr kumimoji="1" lang="en-US" altLang="ja-JP" dirty="0" smtClean="0"/>
              <a:t>SMPL</a:t>
            </a:r>
            <a:r>
              <a:rPr kumimoji="1" lang="ja-JP" altLang="en-US" dirty="0" smtClean="0"/>
              <a:t>パラメータの推定について説明します。</a:t>
            </a:r>
            <a:endParaRPr kumimoji="1" lang="en-US" altLang="ja-JP" dirty="0" smtClean="0"/>
          </a:p>
          <a:p>
            <a:r>
              <a:rPr kumimoji="1" lang="ja-JP" altLang="en-US" dirty="0" smtClean="0"/>
              <a:t>先ほど説明したシミュレーションデータの点群を入力として、</a:t>
            </a:r>
            <a:r>
              <a:rPr kumimoji="1" lang="en-US" altLang="ja-JP" dirty="0" smtClean="0"/>
              <a:t>85</a:t>
            </a:r>
            <a:r>
              <a:rPr kumimoji="1" lang="ja-JP" altLang="en-US" dirty="0" smtClean="0"/>
              <a:t>次元の</a:t>
            </a:r>
            <a:r>
              <a:rPr kumimoji="1" lang="en-US" altLang="ja-JP" dirty="0" smtClean="0"/>
              <a:t>SMPL</a:t>
            </a:r>
            <a:r>
              <a:rPr kumimoji="1" lang="ja-JP" altLang="en-US" dirty="0" smtClean="0"/>
              <a:t>パラメーターを推定していきます。</a:t>
            </a:r>
            <a:endParaRPr kumimoji="1" lang="en-US" altLang="ja-JP" dirty="0" smtClean="0"/>
          </a:p>
          <a:p>
            <a:r>
              <a:rPr kumimoji="1" lang="ja-JP" altLang="en-US" dirty="0" smtClean="0"/>
              <a:t>この推定では、ポイントネット＋＋と回帰ネットワークを用いました。また、今回の学習で用いた損失関数は、推定した</a:t>
            </a:r>
            <a:r>
              <a:rPr kumimoji="1" lang="en-US" altLang="ja-JP" dirty="0" smtClean="0"/>
              <a:t>SMPL</a:t>
            </a:r>
            <a:r>
              <a:rPr kumimoji="1" lang="ja-JP" altLang="en-US" dirty="0" smtClean="0"/>
              <a:t>パラメータと入力のシミュレーションデータ生成に利用した元のメッシュモデルの</a:t>
            </a:r>
            <a:r>
              <a:rPr kumimoji="1" lang="en-US" altLang="ja-JP" dirty="0" smtClean="0"/>
              <a:t>SMPL</a:t>
            </a:r>
            <a:r>
              <a:rPr kumimoji="1" lang="ja-JP" altLang="en-US" dirty="0" smtClean="0"/>
              <a:t>パラメータとの平均二乗誤差と推定した</a:t>
            </a:r>
            <a:r>
              <a:rPr kumimoji="1" lang="en-US" altLang="ja-JP" dirty="0" smtClean="0"/>
              <a:t>SMPL</a:t>
            </a:r>
            <a:r>
              <a:rPr kumimoji="1" lang="ja-JP" altLang="en-US" dirty="0" smtClean="0"/>
              <a:t>モデルの頂点とシミュレーションデータの元となった</a:t>
            </a:r>
            <a:r>
              <a:rPr kumimoji="1" lang="en-US" altLang="ja-JP" dirty="0" smtClean="0"/>
              <a:t>SMPL</a:t>
            </a:r>
            <a:r>
              <a:rPr kumimoji="1" lang="ja-JP" altLang="en-US" dirty="0" smtClean="0"/>
              <a:t>モデルの頂点の平均二乗誤差の和です。</a:t>
            </a:r>
            <a:endParaRPr kumimoji="1" lang="en-US" altLang="ja-JP" dirty="0" smtClean="0"/>
          </a:p>
          <a:p>
            <a:endParaRPr kumimoji="1" lang="en-US" altLang="ja-JP" dirty="0" smtClean="0"/>
          </a:p>
          <a:p>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これについての説明を行うためにまずポイントネットについて説明します。ポイントネットではまず、入力された点群に対して、</a:t>
            </a:r>
            <a:r>
              <a:rPr kumimoji="1" lang="en-US" altLang="ja-JP" dirty="0" smtClean="0"/>
              <a:t>(T-Net</a:t>
            </a:r>
            <a:r>
              <a:rPr kumimoji="1" lang="ja-JP" altLang="en-US" dirty="0" smtClean="0"/>
              <a:t>で</a:t>
            </a:r>
            <a:r>
              <a:rPr kumimoji="1" lang="en-US" altLang="ja-JP" dirty="0" smtClean="0"/>
              <a:t>)</a:t>
            </a:r>
            <a:r>
              <a:rPr kumimoji="1" lang="ja-JP" altLang="en-US" dirty="0" smtClean="0"/>
              <a:t>アフィン変形を行います。この操作によって、平行移動や回転移動を施して機械学習に入力した場合でも出力は変わらない、という点群の性質を担保します。その後全結合ネットワークを複数回掛け合わせ、特徴量を抽出していき、最終的に入力された各点に対して</a:t>
            </a:r>
            <a:r>
              <a:rPr kumimoji="1" lang="en-US" altLang="ja-JP" dirty="0" smtClean="0"/>
              <a:t>1024</a:t>
            </a:r>
            <a:r>
              <a:rPr kumimoji="1" lang="ja-JP" altLang="en-US" dirty="0" smtClean="0"/>
              <a:t>の特徴量を抽出していきます。その後、それらをマックスプーリングすることで点群全体の特徴量を得ます。ここでマックスプーリングを用いることで、点群の順不同であるという性質を担保します。そして、最後にその特徴量をまた全結合ネットワークに掛け合わせることで、必要な特徴量を抽出する、というのが</a:t>
            </a:r>
            <a:r>
              <a:rPr kumimoji="1" lang="en-US" altLang="ja-JP" dirty="0" err="1" smtClean="0"/>
              <a:t>pointnet</a:t>
            </a:r>
            <a:r>
              <a:rPr kumimoji="1" lang="ja-JP" altLang="en-US" dirty="0" smtClean="0"/>
              <a:t>のネットワークとなっています。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err="1" smtClean="0"/>
              <a:t>。</a:t>
            </a:r>
            <a:r>
              <a:rPr kumimoji="1" lang="ja-JP" altLang="en-US" dirty="0" smtClean="0"/>
              <a:t>このようなポイントネットを、複数回行うのが</a:t>
            </a:r>
            <a:r>
              <a:rPr kumimoji="1" lang="en-US" altLang="ja-JP" dirty="0" err="1" smtClean="0"/>
              <a:t>Pointnet</a:t>
            </a:r>
            <a:r>
              <a:rPr kumimoji="1" lang="en-US" altLang="ja-JP" dirty="0" smtClean="0"/>
              <a:t>++</a:t>
            </a:r>
            <a:r>
              <a:rPr kumimoji="1" lang="ja-JP" altLang="en-US" dirty="0" smtClean="0"/>
              <a:t>です。入力された点群を</a:t>
            </a:r>
            <a:r>
              <a:rPr kumimoji="1" lang="en-US" altLang="ja-JP" dirty="0" smtClean="0"/>
              <a:t>(FPS(</a:t>
            </a:r>
            <a:r>
              <a:rPr kumimoji="1" lang="en-US" altLang="ja-JP" dirty="0" err="1" smtClean="0"/>
              <a:t>fartherst</a:t>
            </a:r>
            <a:r>
              <a:rPr kumimoji="1" lang="en-US" altLang="ja-JP" dirty="0" smtClean="0"/>
              <a:t> point sampling)</a:t>
            </a:r>
            <a:r>
              <a:rPr kumimoji="1" lang="ja-JP" altLang="en-US" dirty="0" smtClean="0"/>
              <a:t>でクラスタリングした点群に用い、局所的な特徴量を学習していくようにしたものが</a:t>
            </a:r>
            <a:r>
              <a:rPr kumimoji="1" lang="en-US" altLang="ja-JP" dirty="0" err="1" smtClean="0"/>
              <a:t>pointnet</a:t>
            </a:r>
            <a:r>
              <a:rPr kumimoji="1" lang="en-US" altLang="ja-JP" dirty="0" smtClean="0"/>
              <a:t>++</a:t>
            </a:r>
            <a:r>
              <a:rPr kumimoji="1" lang="ja-JP" altLang="en-US" dirty="0" smtClean="0"/>
              <a:t>です。この</a:t>
            </a:r>
            <a:r>
              <a:rPr kumimoji="1" lang="en-US" altLang="ja-JP" dirty="0" err="1" smtClean="0"/>
              <a:t>pointnet</a:t>
            </a:r>
            <a:r>
              <a:rPr kumimoji="1" lang="en-US" altLang="ja-JP" dirty="0" smtClean="0"/>
              <a:t>++</a:t>
            </a:r>
            <a:r>
              <a:rPr kumimoji="1" lang="ja-JP" altLang="en-US" dirty="0" smtClean="0"/>
              <a:t>を用いることで点群の近くにある点同士は関連性を持っているという性質を担保します。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8</a:t>
            </a:fld>
            <a:endParaRPr kumimoji="1" lang="ja-JP" altLang="en-US"/>
          </a:p>
        </p:txBody>
      </p:sp>
    </p:spTree>
    <p:extLst>
      <p:ext uri="{BB962C8B-B14F-4D97-AF65-F5344CB8AC3E}">
        <p14:creationId xmlns:p14="http://schemas.microsoft.com/office/powerpoint/2010/main" val="4005469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SMPL</a:t>
            </a:r>
            <a:r>
              <a:rPr kumimoji="1" lang="ja-JP" altLang="en-US" dirty="0" smtClean="0"/>
              <a:t>パラメータの推定結果についてです。この推定結果の</a:t>
            </a:r>
            <a:r>
              <a:rPr kumimoji="1" lang="en-US" altLang="ja-JP" dirty="0" smtClean="0"/>
              <a:t>SMPL</a:t>
            </a:r>
            <a:r>
              <a:rPr kumimoji="1" lang="ja-JP" altLang="en-US" dirty="0" smtClean="0"/>
              <a:t>パラメータをメッシュモデルにして表したものがこのスライドの図になっています。一番右にある図がシミュレーションデータの基になったメッシュモデルで、その隣の</a:t>
            </a:r>
            <a:r>
              <a:rPr kumimoji="1" lang="en-US" altLang="ja-JP" dirty="0" smtClean="0"/>
              <a:t>3</a:t>
            </a:r>
            <a:r>
              <a:rPr kumimoji="1" lang="ja-JP" altLang="en-US" dirty="0" err="1" smtClean="0"/>
              <a:t>つの</a:t>
            </a:r>
            <a:r>
              <a:rPr kumimoji="1" lang="ja-JP" altLang="en-US" dirty="0" smtClean="0"/>
              <a:t>モデルが出力された</a:t>
            </a:r>
            <a:r>
              <a:rPr kumimoji="1" lang="en-US" altLang="ja-JP" dirty="0" smtClean="0"/>
              <a:t>SMPL</a:t>
            </a:r>
            <a:r>
              <a:rPr kumimoji="1" lang="ja-JP" altLang="en-US" dirty="0" smtClean="0"/>
              <a:t>パラメータから復元したメッシュモデルです。視線角度の間隔が</a:t>
            </a:r>
            <a:r>
              <a:rPr kumimoji="1" lang="en-US" altLang="ja-JP" dirty="0" smtClean="0"/>
              <a:t>0.5</a:t>
            </a:r>
            <a:r>
              <a:rPr kumimoji="1" lang="ja-JP" altLang="en-US" dirty="0" smtClean="0"/>
              <a:t>度、</a:t>
            </a:r>
            <a:r>
              <a:rPr kumimoji="1" lang="en-US" altLang="ja-JP" dirty="0" smtClean="0"/>
              <a:t>0.25</a:t>
            </a:r>
            <a:r>
              <a:rPr kumimoji="1" lang="ja-JP" altLang="en-US" dirty="0" smtClean="0"/>
              <a:t>度のものは歩行動作が再現されているのに対して、</a:t>
            </a:r>
            <a:r>
              <a:rPr kumimoji="1" lang="en-US" altLang="ja-JP" dirty="0" smtClean="0"/>
              <a:t>1.0°</a:t>
            </a:r>
            <a:r>
              <a:rPr kumimoji="1" lang="ja-JP" altLang="en-US" dirty="0" smtClean="0"/>
              <a:t>のものは歩行動作の再現ができていませんでした。これは</a:t>
            </a:r>
            <a:r>
              <a:rPr kumimoji="1" lang="en-US" altLang="ja-JP" dirty="0" smtClean="0"/>
              <a:t>1.0</a:t>
            </a:r>
            <a:r>
              <a:rPr kumimoji="1" lang="ja-JP" altLang="en-US" dirty="0" smtClean="0"/>
              <a:t>度間隔のシミュレーションデータでは足元の点がほとんどないものがあったためと考えられます。</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421094B3-2E5E-441A-BFA9-23ED586468D0}" type="slidenum">
              <a:rPr kumimoji="1" lang="ja-JP" altLang="en-US" smtClean="0"/>
              <a:t>9</a:t>
            </a:fld>
            <a:endParaRPr kumimoji="1" lang="ja-JP" altLang="en-US"/>
          </a:p>
        </p:txBody>
      </p:sp>
    </p:spTree>
    <p:extLst>
      <p:ext uri="{BB962C8B-B14F-4D97-AF65-F5344CB8AC3E}">
        <p14:creationId xmlns:p14="http://schemas.microsoft.com/office/powerpoint/2010/main" val="269332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807FCDF2-5B21-4FB5-9270-8240D98044CE}" type="datetime1">
              <a:rPr kumimoji="1" lang="ja-JP" altLang="en-US" smtClean="0"/>
              <a:t>2023/2/21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4035178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1A71E9A-F2A7-4848-BF0B-41F5241AE4B0}" type="datetime1">
              <a:rPr kumimoji="1" lang="ja-JP" altLang="en-US" smtClean="0"/>
              <a:t>2023/2/21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106881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C691332-5221-4EE2-80C1-69B4CD67419A}" type="datetime1">
              <a:rPr kumimoji="1" lang="ja-JP" altLang="en-US" smtClean="0"/>
              <a:t>2023/2/21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152295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DF7F557-1988-4ACA-A5A9-70F484B6738E}" type="datetime1">
              <a:rPr kumimoji="1" lang="ja-JP" altLang="en-US" smtClean="0"/>
              <a:t>2023/2/21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3615498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F9A0734-817D-4C7F-A317-0A8A62A02FC3}" type="datetime1">
              <a:rPr kumimoji="1" lang="ja-JP" altLang="en-US" smtClean="0"/>
              <a:t>2023/2/21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244782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9E73592-5536-41FA-A1CD-8675FDAF89AA}" type="datetime1">
              <a:rPr kumimoji="1" lang="ja-JP" altLang="en-US" smtClean="0"/>
              <a:t>2023/2/21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160195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CB8CFE5-64A2-4D76-ACD1-B94E80EA9807}" type="datetime1">
              <a:rPr kumimoji="1" lang="ja-JP" altLang="en-US" smtClean="0"/>
              <a:t>2023/2/21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59352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CC0F8FF9-4B12-4492-BCB4-27B77F65DF32}" type="datetime1">
              <a:rPr kumimoji="1" lang="ja-JP" altLang="en-US" smtClean="0"/>
              <a:t>2023/2/21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262713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CA4E9443-8B0A-4896-BBFF-7FDC9EC9AE10}" type="datetime1">
              <a:rPr kumimoji="1" lang="ja-JP" altLang="en-US" smtClean="0"/>
              <a:t>2023/2/21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3538894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E45D9A4-570C-470E-AD6E-59ABFAC62453}" type="datetime1">
              <a:rPr kumimoji="1" lang="ja-JP" altLang="en-US" smtClean="0"/>
              <a:t>2023/2/21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457496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05B959DE-7798-4A68-B4A6-B8A6F10C1493}" type="datetime1">
              <a:rPr kumimoji="1" lang="ja-JP" altLang="en-US" smtClean="0"/>
              <a:t>2023/2/21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352983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42D80-59F4-4B93-8811-2456F7D77150}" type="datetime1">
              <a:rPr kumimoji="1" lang="ja-JP" altLang="en-US" smtClean="0"/>
              <a:t>2023/2/21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1A05E-B569-4259-A2EF-BD064D50C5F0}" type="slidenum">
              <a:rPr kumimoji="1" lang="ja-JP" altLang="en-US" smtClean="0"/>
              <a:t>‹#›</a:t>
            </a:fld>
            <a:endParaRPr kumimoji="1" lang="ja-JP" altLang="en-US"/>
          </a:p>
        </p:txBody>
      </p:sp>
    </p:spTree>
    <p:extLst>
      <p:ext uri="{BB962C8B-B14F-4D97-AF65-F5344CB8AC3E}">
        <p14:creationId xmlns:p14="http://schemas.microsoft.com/office/powerpoint/2010/main" val="3812547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mp4"/><Relationship Id="rId7"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3.png"/><Relationship Id="rId5" Type="http://schemas.microsoft.com/office/2007/relationships/media" Target="../media/media3.mp4"/><Relationship Id="rId10" Type="http://schemas.openxmlformats.org/officeDocument/2006/relationships/image" Target="../media/image12.png"/><Relationship Id="rId4" Type="http://schemas.openxmlformats.org/officeDocument/2006/relationships/video" Target="../media/media2.mp4"/><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1" Type="http://schemas.openxmlformats.org/officeDocument/2006/relationships/image" Target="../media/image5.png"/><Relationship Id="rId17" Type="http://schemas.openxmlformats.org/officeDocument/2006/relationships/image" Target="../media/image49.png"/><Relationship Id="rId25" Type="http://schemas.openxmlformats.org/officeDocument/2006/relationships/image" Target="../media/image52.png"/><Relationship Id="rId2" Type="http://schemas.openxmlformats.org/officeDocument/2006/relationships/notesSlide" Target="../notesSlides/notesSlide8.xml"/><Relationship Id="rId20" Type="http://schemas.openxmlformats.org/officeDocument/2006/relationships/image" Target="../media/image4.png"/><Relationship Id="rId1" Type="http://schemas.openxmlformats.org/officeDocument/2006/relationships/slideLayout" Target="../slideLayouts/slideLayout4.xml"/><Relationship Id="rId24" Type="http://schemas.openxmlformats.org/officeDocument/2006/relationships/image" Target="../media/image16.png"/><Relationship Id="rId23" Type="http://schemas.openxmlformats.org/officeDocument/2006/relationships/image" Target="../media/image15.png"/><Relationship Id="rId19" Type="http://schemas.openxmlformats.org/officeDocument/2006/relationships/image" Target="../media/image51.png"/><Relationship Id="rId22"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video" Target="../media/media7.mp4"/><Relationship Id="rId13" Type="http://schemas.openxmlformats.org/officeDocument/2006/relationships/image" Target="../media/image19.png"/><Relationship Id="rId3" Type="http://schemas.microsoft.com/office/2007/relationships/media" Target="../media/media5.mp4"/><Relationship Id="rId7" Type="http://schemas.microsoft.com/office/2007/relationships/media" Target="../media/media7.mp4"/><Relationship Id="rId12" Type="http://schemas.openxmlformats.org/officeDocument/2006/relationships/image" Target="../media/image1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17.png"/><Relationship Id="rId5" Type="http://schemas.microsoft.com/office/2007/relationships/media" Target="../media/media6.mp4"/><Relationship Id="rId10" Type="http://schemas.openxmlformats.org/officeDocument/2006/relationships/notesSlide" Target="../notesSlides/notesSlide9.xml"/><Relationship Id="rId4" Type="http://schemas.openxmlformats.org/officeDocument/2006/relationships/video" Target="../media/media5.mp4"/><Relationship Id="rId9" Type="http://schemas.openxmlformats.org/officeDocument/2006/relationships/slideLayout" Target="../slideLayouts/slideLayout4.xml"/><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309141" y="1085786"/>
            <a:ext cx="9573718" cy="2730109"/>
          </a:xfrm>
        </p:spPr>
        <p:txBody>
          <a:bodyPr>
            <a:normAutofit/>
          </a:bodyPr>
          <a:lstStyle/>
          <a:p>
            <a:r>
              <a:rPr lang="ja-JP" altLang="en-US" sz="4800" dirty="0"/>
              <a:t>シミュレーションデータ</a:t>
            </a:r>
            <a:r>
              <a:rPr lang="ja-JP" altLang="en-US" sz="4800" dirty="0" smtClean="0"/>
              <a:t>を用いた</a:t>
            </a:r>
            <a:r>
              <a:rPr lang="en-US" altLang="ja-JP" sz="4800" dirty="0" smtClean="0"/>
              <a:t>LiDAR</a:t>
            </a:r>
            <a:r>
              <a:rPr lang="ja-JP" altLang="en-US" sz="4800" dirty="0" smtClean="0"/>
              <a:t>歩容認証の解像度に対する感度解析</a:t>
            </a:r>
            <a:endParaRPr kumimoji="1" lang="ja-JP" altLang="en-US" sz="4800" dirty="0"/>
          </a:p>
        </p:txBody>
      </p:sp>
      <p:sp>
        <p:nvSpPr>
          <p:cNvPr id="3" name="サブタイトル 2"/>
          <p:cNvSpPr>
            <a:spLocks noGrp="1"/>
          </p:cNvSpPr>
          <p:nvPr>
            <p:ph type="subTitle" idx="1"/>
          </p:nvPr>
        </p:nvSpPr>
        <p:spPr>
          <a:xfrm>
            <a:off x="1524000" y="4736892"/>
            <a:ext cx="9144000" cy="520908"/>
          </a:xfrm>
        </p:spPr>
        <p:txBody>
          <a:bodyPr>
            <a:normAutofit/>
          </a:bodyPr>
          <a:lstStyle/>
          <a:p>
            <a:r>
              <a:rPr lang="ja-JP" altLang="en-US" dirty="0" smtClean="0"/>
              <a:t>基礎工学部情報科学科　八木研究室　田中瀬里奈</a:t>
            </a:r>
            <a:endParaRPr kumimoji="1" lang="ja-JP" altLang="en-US" dirty="0"/>
          </a:p>
        </p:txBody>
      </p:sp>
      <p:sp>
        <p:nvSpPr>
          <p:cNvPr id="4" name="スライド番号プレースホルダー 3"/>
          <p:cNvSpPr>
            <a:spLocks noGrp="1"/>
          </p:cNvSpPr>
          <p:nvPr>
            <p:ph type="sldNum" sz="quarter" idx="12"/>
          </p:nvPr>
        </p:nvSpPr>
        <p:spPr/>
        <p:txBody>
          <a:bodyPr/>
          <a:lstStyle/>
          <a:p>
            <a:fld id="{EA51A05E-B569-4259-A2EF-BD064D50C5F0}" type="slidenum">
              <a:rPr kumimoji="1" lang="ja-JP" altLang="en-US" smtClean="0"/>
              <a:t>1</a:t>
            </a:fld>
            <a:endParaRPr kumimoji="1" lang="ja-JP" altLang="en-US" dirty="0"/>
          </a:p>
        </p:txBody>
      </p:sp>
    </p:spTree>
    <p:extLst>
      <p:ext uri="{BB962C8B-B14F-4D97-AF65-F5344CB8AC3E}">
        <p14:creationId xmlns:p14="http://schemas.microsoft.com/office/powerpoint/2010/main" val="34554065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30244"/>
            <a:ext cx="10515600" cy="1325563"/>
          </a:xfrm>
        </p:spPr>
        <p:txBody>
          <a:bodyPr/>
          <a:lstStyle/>
          <a:p>
            <a:r>
              <a:rPr lang="ja-JP" altLang="en-US" dirty="0"/>
              <a:t>実験</a:t>
            </a:r>
            <a:r>
              <a:rPr lang="en-US" altLang="ja-JP" dirty="0"/>
              <a:t>: SMPL</a:t>
            </a:r>
            <a:r>
              <a:rPr lang="ja-JP" altLang="en-US" dirty="0"/>
              <a:t>パラメータ推定結果</a:t>
            </a:r>
            <a:endParaRPr kumimoji="1" lang="ja-JP" altLang="en-US" dirty="0"/>
          </a:p>
        </p:txBody>
      </p:sp>
      <p:sp>
        <p:nvSpPr>
          <p:cNvPr id="5" name="スライド番号プレースホルダー 4"/>
          <p:cNvSpPr>
            <a:spLocks noGrp="1"/>
          </p:cNvSpPr>
          <p:nvPr>
            <p:ph type="sldNum" sz="quarter" idx="12"/>
          </p:nvPr>
        </p:nvSpPr>
        <p:spPr/>
        <p:txBody>
          <a:bodyPr/>
          <a:lstStyle/>
          <a:p>
            <a:fld id="{EA51A05E-B569-4259-A2EF-BD064D50C5F0}" type="slidenum">
              <a:rPr kumimoji="1" lang="ja-JP" altLang="en-US" smtClean="0"/>
              <a:t>10</a:t>
            </a:fld>
            <a:endParaRPr kumimoji="1" lang="ja-JP" altLang="en-US"/>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22485" r="27928"/>
          <a:stretch/>
        </p:blipFill>
        <p:spPr>
          <a:xfrm>
            <a:off x="9260247" y="1790083"/>
            <a:ext cx="2710104" cy="3960000"/>
          </a:xfrm>
          <a:prstGeom prst="rect">
            <a:avLst/>
          </a:prstGeom>
        </p:spPr>
      </p:pic>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27398" r="27398"/>
          <a:stretch/>
        </p:blipFill>
        <p:spPr>
          <a:xfrm>
            <a:off x="6737052" y="1790083"/>
            <a:ext cx="2470609" cy="3960000"/>
          </a:xfrm>
          <a:prstGeom prst="rect">
            <a:avLst/>
          </a:prstGeom>
        </p:spPr>
      </p:pic>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l="26458" r="26458"/>
          <a:stretch/>
        </p:blipFill>
        <p:spPr>
          <a:xfrm>
            <a:off x="3749514" y="1754038"/>
            <a:ext cx="2486003" cy="3960000"/>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l="28187" r="28187"/>
          <a:stretch/>
        </p:blipFill>
        <p:spPr>
          <a:xfrm>
            <a:off x="891343" y="1758548"/>
            <a:ext cx="2384313" cy="3960000"/>
          </a:xfrm>
          <a:prstGeom prst="rect">
            <a:avLst/>
          </a:prstGeom>
        </p:spPr>
      </p:pic>
      <p:cxnSp>
        <p:nvCxnSpPr>
          <p:cNvPr id="11" name="直線コネクタ 10"/>
          <p:cNvCxnSpPr/>
          <p:nvPr/>
        </p:nvCxnSpPr>
        <p:spPr>
          <a:xfrm flipV="1">
            <a:off x="8079300" y="2559338"/>
            <a:ext cx="190246" cy="215350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V="1">
            <a:off x="10789535" y="2609033"/>
            <a:ext cx="285237" cy="2070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5130933" y="2523292"/>
            <a:ext cx="97954" cy="21673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10711897" y="4792079"/>
            <a:ext cx="526211" cy="18978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4867828" y="4756033"/>
            <a:ext cx="526211" cy="18978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V="1">
            <a:off x="2083499" y="4856913"/>
            <a:ext cx="526211" cy="18978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951774" y="4792078"/>
            <a:ext cx="526211" cy="18978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1844881" y="2527803"/>
            <a:ext cx="566311" cy="212059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1714164" y="5750083"/>
            <a:ext cx="1046676" cy="373655"/>
          </a:xfrm>
          <a:prstGeom prst="rect">
            <a:avLst/>
          </a:prstGeom>
          <a:noFill/>
        </p:spPr>
        <p:txBody>
          <a:bodyPr wrap="square" rtlCol="0">
            <a:spAutoFit/>
          </a:bodyPr>
          <a:lstStyle/>
          <a:p>
            <a:r>
              <a:rPr kumimoji="1" lang="en-US" altLang="ja-JP" dirty="0" smtClean="0"/>
              <a:t>1.0x1.0</a:t>
            </a:r>
            <a:endParaRPr kumimoji="1" lang="ja-JP" altLang="en-US" dirty="0"/>
          </a:p>
        </p:txBody>
      </p:sp>
      <p:sp>
        <p:nvSpPr>
          <p:cNvPr id="37" name="テキスト ボックス 36"/>
          <p:cNvSpPr txBox="1"/>
          <p:nvPr/>
        </p:nvSpPr>
        <p:spPr>
          <a:xfrm>
            <a:off x="4485354" y="5752244"/>
            <a:ext cx="1323144" cy="369332"/>
          </a:xfrm>
          <a:prstGeom prst="rect">
            <a:avLst/>
          </a:prstGeom>
          <a:noFill/>
        </p:spPr>
        <p:txBody>
          <a:bodyPr wrap="square" rtlCol="0">
            <a:spAutoFit/>
          </a:bodyPr>
          <a:lstStyle/>
          <a:p>
            <a:r>
              <a:rPr kumimoji="1" lang="en-US" altLang="ja-JP" dirty="0" smtClean="0"/>
              <a:t>0.5x0.5</a:t>
            </a:r>
            <a:endParaRPr kumimoji="1" lang="ja-JP" altLang="en-US" dirty="0"/>
          </a:p>
        </p:txBody>
      </p:sp>
      <p:sp>
        <p:nvSpPr>
          <p:cNvPr id="38" name="テキスト ボックス 37"/>
          <p:cNvSpPr txBox="1"/>
          <p:nvPr/>
        </p:nvSpPr>
        <p:spPr>
          <a:xfrm>
            <a:off x="7300623" y="5752244"/>
            <a:ext cx="1396053" cy="369332"/>
          </a:xfrm>
          <a:prstGeom prst="rect">
            <a:avLst/>
          </a:prstGeom>
          <a:noFill/>
        </p:spPr>
        <p:txBody>
          <a:bodyPr wrap="square" rtlCol="0">
            <a:spAutoFit/>
          </a:bodyPr>
          <a:lstStyle/>
          <a:p>
            <a:r>
              <a:rPr kumimoji="1" lang="en-US" altLang="ja-JP" dirty="0" smtClean="0"/>
              <a:t>0.25x0.25</a:t>
            </a:r>
            <a:endParaRPr kumimoji="1" lang="ja-JP" altLang="en-US" dirty="0"/>
          </a:p>
        </p:txBody>
      </p:sp>
      <p:sp>
        <p:nvSpPr>
          <p:cNvPr id="39" name="テキスト ボックス 38"/>
          <p:cNvSpPr txBox="1"/>
          <p:nvPr/>
        </p:nvSpPr>
        <p:spPr>
          <a:xfrm>
            <a:off x="10278827" y="5789007"/>
            <a:ext cx="655758" cy="367897"/>
          </a:xfrm>
          <a:prstGeom prst="rect">
            <a:avLst/>
          </a:prstGeom>
          <a:noFill/>
        </p:spPr>
        <p:txBody>
          <a:bodyPr wrap="square" rtlCol="0">
            <a:spAutoFit/>
          </a:bodyPr>
          <a:lstStyle/>
          <a:p>
            <a:r>
              <a:rPr kumimoji="1" lang="ja-JP" altLang="en-US" dirty="0" smtClean="0"/>
              <a:t>真値</a:t>
            </a:r>
            <a:endParaRPr kumimoji="1" lang="ja-JP" altLang="en-US" dirty="0"/>
          </a:p>
        </p:txBody>
      </p:sp>
      <p:sp>
        <p:nvSpPr>
          <p:cNvPr id="3" name="左右矢印 2"/>
          <p:cNvSpPr/>
          <p:nvPr/>
        </p:nvSpPr>
        <p:spPr>
          <a:xfrm>
            <a:off x="1514475" y="6035040"/>
            <a:ext cx="7415213" cy="686435"/>
          </a:xfrm>
          <a:prstGeom prst="leftRightArrow">
            <a:avLst/>
          </a:prstGeom>
          <a:gradFill flip="none" rotWithShape="1">
            <a:gsLst>
              <a:gs pos="0">
                <a:srgbClr val="FF0000"/>
              </a:gs>
              <a:gs pos="100000">
                <a:srgbClr val="FF0000"/>
              </a:gs>
              <a:gs pos="100000">
                <a:srgbClr val="FFCCCC"/>
              </a:gs>
              <a:gs pos="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解像度</a:t>
            </a:r>
            <a:endParaRPr kumimoji="1" lang="ja-JP" altLang="en-US" b="1" dirty="0">
              <a:solidFill>
                <a:schemeClr val="tx1"/>
              </a:solidFill>
            </a:endParaRPr>
          </a:p>
        </p:txBody>
      </p:sp>
      <p:sp>
        <p:nvSpPr>
          <p:cNvPr id="4" name="テキスト ボックス 3"/>
          <p:cNvSpPr txBox="1"/>
          <p:nvPr/>
        </p:nvSpPr>
        <p:spPr>
          <a:xfrm>
            <a:off x="1023601" y="6193607"/>
            <a:ext cx="690563" cy="369332"/>
          </a:xfrm>
          <a:prstGeom prst="rect">
            <a:avLst/>
          </a:prstGeom>
          <a:noFill/>
        </p:spPr>
        <p:txBody>
          <a:bodyPr wrap="square" rtlCol="0">
            <a:spAutoFit/>
          </a:bodyPr>
          <a:lstStyle/>
          <a:p>
            <a:r>
              <a:rPr kumimoji="1" lang="ja-JP" altLang="en-US" dirty="0" smtClean="0"/>
              <a:t>低</a:t>
            </a:r>
            <a:endParaRPr kumimoji="1" lang="ja-JP" altLang="en-US" dirty="0"/>
          </a:p>
        </p:txBody>
      </p:sp>
      <p:sp>
        <p:nvSpPr>
          <p:cNvPr id="10" name="テキスト ボックス 9"/>
          <p:cNvSpPr txBox="1"/>
          <p:nvPr/>
        </p:nvSpPr>
        <p:spPr>
          <a:xfrm>
            <a:off x="8905441" y="6193591"/>
            <a:ext cx="709612" cy="369332"/>
          </a:xfrm>
          <a:prstGeom prst="rect">
            <a:avLst/>
          </a:prstGeom>
          <a:noFill/>
        </p:spPr>
        <p:txBody>
          <a:bodyPr wrap="square" rtlCol="0">
            <a:spAutoFit/>
          </a:bodyPr>
          <a:lstStyle/>
          <a:p>
            <a:r>
              <a:rPr kumimoji="1" lang="ja-JP" altLang="en-US" dirty="0" smtClean="0"/>
              <a:t>高</a:t>
            </a:r>
            <a:endParaRPr kumimoji="1" lang="ja-JP" altLang="en-US" dirty="0"/>
          </a:p>
        </p:txBody>
      </p:sp>
    </p:spTree>
    <p:extLst>
      <p:ext uri="{BB962C8B-B14F-4D97-AF65-F5344CB8AC3E}">
        <p14:creationId xmlns:p14="http://schemas.microsoft.com/office/powerpoint/2010/main" val="35113599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実験</a:t>
            </a:r>
            <a:r>
              <a:rPr lang="en-US" altLang="ja-JP" dirty="0"/>
              <a:t>: SMPL</a:t>
            </a:r>
            <a:r>
              <a:rPr lang="ja-JP" altLang="en-US" dirty="0"/>
              <a:t>パラメータ推定結果</a:t>
            </a:r>
            <a:endParaRPr kumimoji="1" lang="ja-JP" altLang="en-US" dirty="0"/>
          </a:p>
        </p:txBody>
      </p:sp>
      <p:sp>
        <p:nvSpPr>
          <p:cNvPr id="3" name="スライド番号プレースホルダー 2"/>
          <p:cNvSpPr>
            <a:spLocks noGrp="1"/>
          </p:cNvSpPr>
          <p:nvPr>
            <p:ph type="sldNum" sz="quarter" idx="12"/>
          </p:nvPr>
        </p:nvSpPr>
        <p:spPr/>
        <p:txBody>
          <a:bodyPr/>
          <a:lstStyle/>
          <a:p>
            <a:fld id="{EA51A05E-B569-4259-A2EF-BD064D50C5F0}" type="slidenum">
              <a:rPr kumimoji="1" lang="ja-JP" altLang="en-US" smtClean="0"/>
              <a:t>11</a:t>
            </a:fld>
            <a:endParaRPr kumimoji="1" lang="ja-JP" altLang="en-US"/>
          </a:p>
        </p:txBody>
      </p:sp>
      <p:graphicFrame>
        <p:nvGraphicFramePr>
          <p:cNvPr id="20" name="表 19"/>
          <p:cNvGraphicFramePr>
            <a:graphicFrameLocks noGrp="1"/>
          </p:cNvGraphicFramePr>
          <p:nvPr>
            <p:extLst>
              <p:ext uri="{D42A27DB-BD31-4B8C-83A1-F6EECF244321}">
                <p14:modId xmlns:p14="http://schemas.microsoft.com/office/powerpoint/2010/main" val="3424422221"/>
              </p:ext>
            </p:extLst>
          </p:nvPr>
        </p:nvGraphicFramePr>
        <p:xfrm>
          <a:off x="529391" y="1395519"/>
          <a:ext cx="11021044" cy="5256000"/>
        </p:xfrm>
        <a:graphic>
          <a:graphicData uri="http://schemas.openxmlformats.org/drawingml/2006/table">
            <a:tbl>
              <a:tblPr firstRow="1" bandRow="1">
                <a:tableStyleId>{5940675A-B579-460E-94D1-54222C63F5DA}</a:tableStyleId>
              </a:tblPr>
              <a:tblGrid>
                <a:gridCol w="1020277">
                  <a:extLst>
                    <a:ext uri="{9D8B030D-6E8A-4147-A177-3AD203B41FA5}">
                      <a16:colId xmlns:a16="http://schemas.microsoft.com/office/drawing/2014/main" val="2188348026"/>
                    </a:ext>
                  </a:extLst>
                </a:gridCol>
                <a:gridCol w="2993137">
                  <a:extLst>
                    <a:ext uri="{9D8B030D-6E8A-4147-A177-3AD203B41FA5}">
                      <a16:colId xmlns:a16="http://schemas.microsoft.com/office/drawing/2014/main" val="1931472946"/>
                    </a:ext>
                  </a:extLst>
                </a:gridCol>
                <a:gridCol w="3503815">
                  <a:extLst>
                    <a:ext uri="{9D8B030D-6E8A-4147-A177-3AD203B41FA5}">
                      <a16:colId xmlns:a16="http://schemas.microsoft.com/office/drawing/2014/main" val="1007260429"/>
                    </a:ext>
                  </a:extLst>
                </a:gridCol>
                <a:gridCol w="3503815">
                  <a:extLst>
                    <a:ext uri="{9D8B030D-6E8A-4147-A177-3AD203B41FA5}">
                      <a16:colId xmlns:a16="http://schemas.microsoft.com/office/drawing/2014/main" val="165660670"/>
                    </a:ext>
                  </a:extLst>
                </a:gridCol>
              </a:tblGrid>
              <a:tr h="470584">
                <a:tc>
                  <a:txBody>
                    <a:bodyPr/>
                    <a:lstStyle/>
                    <a:p>
                      <a:r>
                        <a:rPr kumimoji="1" lang="ja-JP" altLang="en-US" dirty="0" smtClean="0"/>
                        <a:t>解像度</a:t>
                      </a:r>
                      <a:endParaRPr kumimoji="1" lang="ja-JP" altLang="en-US" dirty="0"/>
                    </a:p>
                  </a:txBody>
                  <a:tcPr/>
                </a:tc>
                <a:tc>
                  <a:txBody>
                    <a:bodyPr/>
                    <a:lstStyle/>
                    <a:p>
                      <a:pPr algn="ctr"/>
                      <a:r>
                        <a:rPr kumimoji="1" lang="en-US" altLang="ja-JP" dirty="0" smtClean="0"/>
                        <a:t>1.0x1.0</a:t>
                      </a:r>
                      <a:endParaRPr kumimoji="1" lang="ja-JP" altLang="en-US" dirty="0"/>
                    </a:p>
                  </a:txBody>
                  <a:tcPr/>
                </a:tc>
                <a:tc>
                  <a:txBody>
                    <a:bodyPr/>
                    <a:lstStyle/>
                    <a:p>
                      <a:pPr algn="ctr"/>
                      <a:r>
                        <a:rPr kumimoji="1" lang="en-US" altLang="ja-JP" dirty="0" smtClean="0"/>
                        <a:t>0.5x0.5</a:t>
                      </a:r>
                      <a:endParaRPr kumimoji="1" lang="ja-JP" altLang="en-US" dirty="0"/>
                    </a:p>
                  </a:txBody>
                  <a:tcPr/>
                </a:tc>
                <a:tc>
                  <a:txBody>
                    <a:bodyPr/>
                    <a:lstStyle/>
                    <a:p>
                      <a:pPr algn="ctr"/>
                      <a:r>
                        <a:rPr kumimoji="1" lang="en-US" altLang="ja-JP" dirty="0" smtClean="0"/>
                        <a:t>0.25x0.25</a:t>
                      </a:r>
                      <a:endParaRPr kumimoji="1" lang="ja-JP" altLang="en-US" dirty="0"/>
                    </a:p>
                  </a:txBody>
                  <a:tcPr/>
                </a:tc>
                <a:extLst>
                  <a:ext uri="{0D108BD9-81ED-4DB2-BD59-A6C34878D82A}">
                    <a16:rowId xmlns:a16="http://schemas.microsoft.com/office/drawing/2014/main" val="4207348742"/>
                  </a:ext>
                </a:extLst>
              </a:tr>
              <a:tr h="2392708">
                <a:tc>
                  <a:txBody>
                    <a:bodyPr/>
                    <a:lstStyle/>
                    <a:p>
                      <a:pPr algn="ctr"/>
                      <a:r>
                        <a:rPr kumimoji="1" lang="ja-JP" altLang="en-US" dirty="0" smtClean="0"/>
                        <a:t>姿勢</a:t>
                      </a:r>
                      <a:endParaRPr kumimoji="1" lang="ja-JP" altLang="en-US" dirty="0"/>
                    </a:p>
                  </a:txBody>
                  <a:tcPr anchor="ct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4188891811"/>
                  </a:ext>
                </a:extLst>
              </a:tr>
              <a:tr h="2392708">
                <a:tc>
                  <a:txBody>
                    <a:bodyPr/>
                    <a:lstStyle/>
                    <a:p>
                      <a:pPr algn="ctr"/>
                      <a:r>
                        <a:rPr kumimoji="1" lang="ja-JP" altLang="en-US" dirty="0" smtClean="0"/>
                        <a:t>体型</a:t>
                      </a:r>
                      <a:endParaRPr kumimoji="1" lang="ja-JP" altLang="en-US" dirty="0"/>
                    </a:p>
                  </a:txBody>
                  <a:tcPr anchor="ct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595201834"/>
                  </a:ext>
                </a:extLst>
              </a:tr>
            </a:tbl>
          </a:graphicData>
        </a:graphic>
      </p:graphicFrame>
      <p:pic>
        <p:nvPicPr>
          <p:cNvPr id="6" name="図 5"/>
          <p:cNvPicPr>
            <a:picLocks noChangeAspect="1"/>
          </p:cNvPicPr>
          <p:nvPr/>
        </p:nvPicPr>
        <p:blipFill>
          <a:blip r:embed="rId3"/>
          <a:stretch>
            <a:fillRect/>
          </a:stretch>
        </p:blipFill>
        <p:spPr>
          <a:xfrm>
            <a:off x="5119240" y="2006201"/>
            <a:ext cx="2434784" cy="2226499"/>
          </a:xfrm>
          <a:prstGeom prst="rect">
            <a:avLst/>
          </a:prstGeom>
        </p:spPr>
      </p:pic>
      <p:pic>
        <p:nvPicPr>
          <p:cNvPr id="7" name="図 6"/>
          <p:cNvPicPr>
            <a:picLocks noChangeAspect="1"/>
          </p:cNvPicPr>
          <p:nvPr/>
        </p:nvPicPr>
        <p:blipFill>
          <a:blip r:embed="rId4"/>
          <a:stretch>
            <a:fillRect/>
          </a:stretch>
        </p:blipFill>
        <p:spPr>
          <a:xfrm>
            <a:off x="5119240" y="4341366"/>
            <a:ext cx="2437702" cy="2229168"/>
          </a:xfrm>
          <a:prstGeom prst="rect">
            <a:avLst/>
          </a:prstGeom>
        </p:spPr>
      </p:pic>
      <p:pic>
        <p:nvPicPr>
          <p:cNvPr id="10" name="図 9"/>
          <p:cNvPicPr>
            <a:picLocks noChangeAspect="1"/>
          </p:cNvPicPr>
          <p:nvPr/>
        </p:nvPicPr>
        <p:blipFill>
          <a:blip r:embed="rId5"/>
          <a:stretch>
            <a:fillRect/>
          </a:stretch>
        </p:blipFill>
        <p:spPr>
          <a:xfrm>
            <a:off x="8587634" y="1903359"/>
            <a:ext cx="2434786" cy="2226500"/>
          </a:xfrm>
          <a:prstGeom prst="rect">
            <a:avLst/>
          </a:prstGeom>
        </p:spPr>
      </p:pic>
      <p:pic>
        <p:nvPicPr>
          <p:cNvPr id="16" name="図 15"/>
          <p:cNvPicPr>
            <a:picLocks noChangeAspect="1"/>
          </p:cNvPicPr>
          <p:nvPr/>
        </p:nvPicPr>
        <p:blipFill>
          <a:blip r:embed="rId6"/>
          <a:stretch>
            <a:fillRect/>
          </a:stretch>
        </p:blipFill>
        <p:spPr>
          <a:xfrm>
            <a:off x="8614291" y="4329704"/>
            <a:ext cx="2433777" cy="2229168"/>
          </a:xfrm>
          <a:prstGeom prst="rect">
            <a:avLst/>
          </a:prstGeom>
        </p:spPr>
      </p:pic>
      <p:pic>
        <p:nvPicPr>
          <p:cNvPr id="17" name="図 16"/>
          <p:cNvPicPr>
            <a:picLocks noChangeAspect="1"/>
          </p:cNvPicPr>
          <p:nvPr/>
        </p:nvPicPr>
        <p:blipFill>
          <a:blip r:embed="rId7"/>
          <a:stretch>
            <a:fillRect/>
          </a:stretch>
        </p:blipFill>
        <p:spPr>
          <a:xfrm>
            <a:off x="1673866" y="4386016"/>
            <a:ext cx="2437553" cy="2232626"/>
          </a:xfrm>
          <a:prstGeom prst="rect">
            <a:avLst/>
          </a:prstGeom>
        </p:spPr>
      </p:pic>
      <p:pic>
        <p:nvPicPr>
          <p:cNvPr id="19" name="図 18"/>
          <p:cNvPicPr>
            <a:picLocks noChangeAspect="1"/>
          </p:cNvPicPr>
          <p:nvPr/>
        </p:nvPicPr>
        <p:blipFill>
          <a:blip r:embed="rId8"/>
          <a:stretch>
            <a:fillRect/>
          </a:stretch>
        </p:blipFill>
        <p:spPr>
          <a:xfrm>
            <a:off x="1795739" y="1892403"/>
            <a:ext cx="2435641" cy="2227283"/>
          </a:xfrm>
          <a:prstGeom prst="rect">
            <a:avLst/>
          </a:prstGeom>
        </p:spPr>
      </p:pic>
      <p:pic>
        <p:nvPicPr>
          <p:cNvPr id="11" name="図 10"/>
          <p:cNvPicPr>
            <a:picLocks noChangeAspect="1"/>
          </p:cNvPicPr>
          <p:nvPr/>
        </p:nvPicPr>
        <p:blipFill>
          <a:blip r:embed="rId3"/>
          <a:stretch>
            <a:fillRect/>
          </a:stretch>
        </p:blipFill>
        <p:spPr>
          <a:xfrm>
            <a:off x="5119240" y="2017157"/>
            <a:ext cx="2434784" cy="2226499"/>
          </a:xfrm>
          <a:prstGeom prst="rect">
            <a:avLst/>
          </a:prstGeom>
        </p:spPr>
      </p:pic>
      <p:pic>
        <p:nvPicPr>
          <p:cNvPr id="12" name="図 11"/>
          <p:cNvPicPr>
            <a:picLocks noChangeAspect="1"/>
          </p:cNvPicPr>
          <p:nvPr/>
        </p:nvPicPr>
        <p:blipFill>
          <a:blip r:embed="rId8"/>
          <a:stretch>
            <a:fillRect/>
          </a:stretch>
        </p:blipFill>
        <p:spPr>
          <a:xfrm>
            <a:off x="1795739" y="1903359"/>
            <a:ext cx="2435641" cy="2227283"/>
          </a:xfrm>
          <a:prstGeom prst="rect">
            <a:avLst/>
          </a:prstGeom>
        </p:spPr>
      </p:pic>
    </p:spTree>
    <p:extLst>
      <p:ext uri="{BB962C8B-B14F-4D97-AF65-F5344CB8AC3E}">
        <p14:creationId xmlns:p14="http://schemas.microsoft.com/office/powerpoint/2010/main" val="2864450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24182"/>
            <a:ext cx="10515600" cy="1325563"/>
          </a:xfrm>
        </p:spPr>
        <p:txBody>
          <a:bodyPr/>
          <a:lstStyle/>
          <a:p>
            <a:r>
              <a:rPr lang="ja-JP" altLang="en-US" dirty="0"/>
              <a:t>実験</a:t>
            </a:r>
            <a:r>
              <a:rPr lang="en-US" altLang="ja-JP" dirty="0"/>
              <a:t>: SMPL</a:t>
            </a:r>
            <a:r>
              <a:rPr lang="ja-JP" altLang="en-US" dirty="0"/>
              <a:t>パラメータ推定結果</a:t>
            </a:r>
            <a:endParaRPr kumimoji="1" lang="ja-JP" altLang="en-US" dirty="0"/>
          </a:p>
        </p:txBody>
      </p:sp>
      <p:sp>
        <p:nvSpPr>
          <p:cNvPr id="5" name="スライド番号プレースホルダー 4"/>
          <p:cNvSpPr>
            <a:spLocks noGrp="1"/>
          </p:cNvSpPr>
          <p:nvPr>
            <p:ph type="sldNum" sz="quarter" idx="12"/>
          </p:nvPr>
        </p:nvSpPr>
        <p:spPr/>
        <p:txBody>
          <a:bodyPr/>
          <a:lstStyle/>
          <a:p>
            <a:fld id="{EA51A05E-B569-4259-A2EF-BD064D50C5F0}" type="slidenum">
              <a:rPr kumimoji="1" lang="ja-JP" altLang="en-US" smtClean="0"/>
              <a:t>12</a:t>
            </a:fld>
            <a:endParaRPr kumimoji="1" lang="ja-JP" altLang="en-US"/>
          </a:p>
        </p:txBody>
      </p:sp>
      <p:sp>
        <p:nvSpPr>
          <p:cNvPr id="8" name="テキスト ボックス 7"/>
          <p:cNvSpPr txBox="1"/>
          <p:nvPr/>
        </p:nvSpPr>
        <p:spPr>
          <a:xfrm>
            <a:off x="2098307" y="1909560"/>
            <a:ext cx="3253339" cy="461665"/>
          </a:xfrm>
          <a:prstGeom prst="rect">
            <a:avLst/>
          </a:prstGeom>
          <a:noFill/>
        </p:spPr>
        <p:txBody>
          <a:bodyPr wrap="square" rtlCol="0">
            <a:spAutoFit/>
          </a:bodyPr>
          <a:lstStyle/>
          <a:p>
            <a:r>
              <a:rPr lang="ja-JP" altLang="en-US" sz="2400" dirty="0"/>
              <a:t>姿勢パラメータ</a:t>
            </a:r>
            <a:endParaRPr kumimoji="1" lang="ja-JP" altLang="en-US" sz="2400" dirty="0"/>
          </a:p>
        </p:txBody>
      </p:sp>
      <p:sp>
        <p:nvSpPr>
          <p:cNvPr id="9" name="テキスト ボックス 8"/>
          <p:cNvSpPr txBox="1"/>
          <p:nvPr/>
        </p:nvSpPr>
        <p:spPr>
          <a:xfrm>
            <a:off x="7498080" y="1909559"/>
            <a:ext cx="2627697" cy="461665"/>
          </a:xfrm>
          <a:prstGeom prst="rect">
            <a:avLst/>
          </a:prstGeom>
          <a:noFill/>
        </p:spPr>
        <p:txBody>
          <a:bodyPr wrap="square" rtlCol="0">
            <a:spAutoFit/>
          </a:bodyPr>
          <a:lstStyle/>
          <a:p>
            <a:r>
              <a:rPr kumimoji="1" lang="ja-JP" altLang="en-US" sz="2400" dirty="0" smtClean="0"/>
              <a:t>体型パラメータ</a:t>
            </a:r>
            <a:endParaRPr kumimoji="1" lang="ja-JP" altLang="en-US" sz="2400" dirty="0"/>
          </a:p>
        </p:txBody>
      </p:sp>
      <p:sp>
        <p:nvSpPr>
          <p:cNvPr id="10" name="テキスト ボックス 9"/>
          <p:cNvSpPr txBox="1"/>
          <p:nvPr/>
        </p:nvSpPr>
        <p:spPr>
          <a:xfrm>
            <a:off x="2510154" y="5079598"/>
            <a:ext cx="3728743" cy="369332"/>
          </a:xfrm>
          <a:prstGeom prst="rect">
            <a:avLst/>
          </a:prstGeom>
          <a:noFill/>
        </p:spPr>
        <p:txBody>
          <a:bodyPr wrap="square" rtlCol="0">
            <a:spAutoFit/>
          </a:bodyPr>
          <a:lstStyle/>
          <a:p>
            <a:r>
              <a:rPr kumimoji="1" lang="en-US" altLang="ja-JP" dirty="0" smtClean="0"/>
              <a:t>1.0°</a:t>
            </a:r>
            <a:r>
              <a:rPr kumimoji="1" lang="ja-JP" altLang="en-US" dirty="0" smtClean="0"/>
              <a:t>　</a:t>
            </a:r>
            <a:r>
              <a:rPr kumimoji="1" lang="en-US" altLang="ja-JP" dirty="0" smtClean="0"/>
              <a:t>0.5°</a:t>
            </a:r>
            <a:r>
              <a:rPr kumimoji="1" lang="ja-JP" altLang="en-US" dirty="0" smtClean="0"/>
              <a:t>　　</a:t>
            </a:r>
            <a:r>
              <a:rPr kumimoji="1" lang="en-US" altLang="ja-JP" dirty="0" smtClean="0"/>
              <a:t>0.25°</a:t>
            </a:r>
            <a:endParaRPr kumimoji="1" lang="ja-JP" altLang="en-US" dirty="0"/>
          </a:p>
        </p:txBody>
      </p:sp>
      <p:sp>
        <p:nvSpPr>
          <p:cNvPr id="12" name="左右矢印 11"/>
          <p:cNvSpPr/>
          <p:nvPr/>
        </p:nvSpPr>
        <p:spPr>
          <a:xfrm>
            <a:off x="807820" y="5740781"/>
            <a:ext cx="4303321" cy="676997"/>
          </a:xfrm>
          <a:prstGeom prst="leftRightArrow">
            <a:avLst/>
          </a:prstGeom>
          <a:gradFill flip="none" rotWithShape="1">
            <a:gsLst>
              <a:gs pos="0">
                <a:srgbClr val="FF0000"/>
              </a:gs>
              <a:gs pos="100000">
                <a:srgbClr val="FF0000"/>
              </a:gs>
              <a:gs pos="100000">
                <a:srgbClr val="FFCCCC"/>
              </a:gs>
              <a:gs pos="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解像度</a:t>
            </a:r>
            <a:endParaRPr kumimoji="1" lang="ja-JP" altLang="en-US" b="1" dirty="0">
              <a:solidFill>
                <a:schemeClr val="tx1"/>
              </a:solidFill>
            </a:endParaRPr>
          </a:p>
        </p:txBody>
      </p:sp>
      <p:sp>
        <p:nvSpPr>
          <p:cNvPr id="13" name="テキスト ボックス 12"/>
          <p:cNvSpPr txBox="1"/>
          <p:nvPr/>
        </p:nvSpPr>
        <p:spPr>
          <a:xfrm>
            <a:off x="316946" y="5894988"/>
            <a:ext cx="400759" cy="369332"/>
          </a:xfrm>
          <a:prstGeom prst="rect">
            <a:avLst/>
          </a:prstGeom>
          <a:noFill/>
        </p:spPr>
        <p:txBody>
          <a:bodyPr wrap="square" rtlCol="0">
            <a:spAutoFit/>
          </a:bodyPr>
          <a:lstStyle/>
          <a:p>
            <a:r>
              <a:rPr kumimoji="1" lang="ja-JP" altLang="en-US" dirty="0" smtClean="0"/>
              <a:t>低</a:t>
            </a:r>
            <a:endParaRPr kumimoji="1" lang="ja-JP" altLang="en-US" dirty="0"/>
          </a:p>
        </p:txBody>
      </p:sp>
      <p:sp>
        <p:nvSpPr>
          <p:cNvPr id="14" name="テキスト ボックス 13"/>
          <p:cNvSpPr txBox="1"/>
          <p:nvPr/>
        </p:nvSpPr>
        <p:spPr>
          <a:xfrm>
            <a:off x="5201256" y="5894988"/>
            <a:ext cx="411814" cy="369332"/>
          </a:xfrm>
          <a:prstGeom prst="rect">
            <a:avLst/>
          </a:prstGeom>
          <a:noFill/>
        </p:spPr>
        <p:txBody>
          <a:bodyPr wrap="square" rtlCol="0">
            <a:spAutoFit/>
          </a:bodyPr>
          <a:lstStyle/>
          <a:p>
            <a:r>
              <a:rPr kumimoji="1" lang="ja-JP" altLang="en-US" dirty="0" smtClean="0"/>
              <a:t>高</a:t>
            </a:r>
            <a:endParaRPr kumimoji="1" lang="ja-JP" altLang="en-US" dirty="0"/>
          </a:p>
        </p:txBody>
      </p:sp>
      <p:sp>
        <p:nvSpPr>
          <p:cNvPr id="15" name="左右矢印 14"/>
          <p:cNvSpPr/>
          <p:nvPr/>
        </p:nvSpPr>
        <p:spPr>
          <a:xfrm>
            <a:off x="6359992" y="5740781"/>
            <a:ext cx="4303321" cy="676997"/>
          </a:xfrm>
          <a:prstGeom prst="leftRightArrow">
            <a:avLst/>
          </a:prstGeom>
          <a:gradFill flip="none" rotWithShape="1">
            <a:gsLst>
              <a:gs pos="0">
                <a:srgbClr val="FF0000"/>
              </a:gs>
              <a:gs pos="100000">
                <a:srgbClr val="FF0000"/>
              </a:gs>
              <a:gs pos="100000">
                <a:srgbClr val="FFCCCC"/>
              </a:gs>
              <a:gs pos="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解像度</a:t>
            </a:r>
            <a:endParaRPr kumimoji="1" lang="ja-JP" altLang="en-US" b="1" dirty="0">
              <a:solidFill>
                <a:schemeClr val="tx1"/>
              </a:solidFill>
            </a:endParaRPr>
          </a:p>
        </p:txBody>
      </p:sp>
      <p:sp>
        <p:nvSpPr>
          <p:cNvPr id="16" name="テキスト ボックス 15"/>
          <p:cNvSpPr txBox="1"/>
          <p:nvPr/>
        </p:nvSpPr>
        <p:spPr>
          <a:xfrm>
            <a:off x="5869118" y="5894988"/>
            <a:ext cx="400759" cy="369332"/>
          </a:xfrm>
          <a:prstGeom prst="rect">
            <a:avLst/>
          </a:prstGeom>
          <a:noFill/>
        </p:spPr>
        <p:txBody>
          <a:bodyPr wrap="square" rtlCol="0">
            <a:spAutoFit/>
          </a:bodyPr>
          <a:lstStyle/>
          <a:p>
            <a:r>
              <a:rPr kumimoji="1" lang="ja-JP" altLang="en-US" dirty="0" smtClean="0"/>
              <a:t>低</a:t>
            </a:r>
            <a:endParaRPr kumimoji="1" lang="ja-JP" altLang="en-US" dirty="0"/>
          </a:p>
        </p:txBody>
      </p:sp>
      <p:sp>
        <p:nvSpPr>
          <p:cNvPr id="17" name="テキスト ボックス 16"/>
          <p:cNvSpPr txBox="1"/>
          <p:nvPr/>
        </p:nvSpPr>
        <p:spPr>
          <a:xfrm>
            <a:off x="10753428" y="5894988"/>
            <a:ext cx="411814" cy="369332"/>
          </a:xfrm>
          <a:prstGeom prst="rect">
            <a:avLst/>
          </a:prstGeom>
          <a:noFill/>
        </p:spPr>
        <p:txBody>
          <a:bodyPr wrap="square" rtlCol="0">
            <a:spAutoFit/>
          </a:bodyPr>
          <a:lstStyle/>
          <a:p>
            <a:r>
              <a:rPr kumimoji="1" lang="ja-JP" altLang="en-US" dirty="0" smtClean="0"/>
              <a:t>高</a:t>
            </a:r>
            <a:endParaRPr kumimoji="1" lang="ja-JP" altLang="en-US" dirty="0"/>
          </a:p>
        </p:txBody>
      </p:sp>
      <p:pic>
        <p:nvPicPr>
          <p:cNvPr id="3" name="図 2"/>
          <p:cNvPicPr>
            <a:picLocks noChangeAspect="1"/>
          </p:cNvPicPr>
          <p:nvPr/>
        </p:nvPicPr>
        <p:blipFill>
          <a:blip r:embed="rId3"/>
          <a:stretch>
            <a:fillRect/>
          </a:stretch>
        </p:blipFill>
        <p:spPr>
          <a:xfrm>
            <a:off x="891384" y="2349567"/>
            <a:ext cx="4584589" cy="2755631"/>
          </a:xfrm>
          <a:prstGeom prst="rect">
            <a:avLst/>
          </a:prstGeom>
        </p:spPr>
      </p:pic>
      <p:pic>
        <p:nvPicPr>
          <p:cNvPr id="7" name="図 6"/>
          <p:cNvPicPr>
            <a:picLocks noChangeAspect="1"/>
          </p:cNvPicPr>
          <p:nvPr/>
        </p:nvPicPr>
        <p:blipFill>
          <a:blip r:embed="rId4"/>
          <a:stretch>
            <a:fillRect/>
          </a:stretch>
        </p:blipFill>
        <p:spPr>
          <a:xfrm>
            <a:off x="6168839" y="2508633"/>
            <a:ext cx="4584589" cy="2755631"/>
          </a:xfrm>
          <a:prstGeom prst="rect">
            <a:avLst/>
          </a:prstGeom>
        </p:spPr>
      </p:pic>
      <p:sp>
        <p:nvSpPr>
          <p:cNvPr id="11" name="テキスト ボックス 10"/>
          <p:cNvSpPr txBox="1"/>
          <p:nvPr/>
        </p:nvSpPr>
        <p:spPr>
          <a:xfrm>
            <a:off x="7910851" y="5105199"/>
            <a:ext cx="3728743" cy="369332"/>
          </a:xfrm>
          <a:prstGeom prst="rect">
            <a:avLst/>
          </a:prstGeom>
          <a:noFill/>
        </p:spPr>
        <p:txBody>
          <a:bodyPr wrap="square" rtlCol="0">
            <a:spAutoFit/>
          </a:bodyPr>
          <a:lstStyle/>
          <a:p>
            <a:r>
              <a:rPr kumimoji="1" lang="en-US" altLang="ja-JP" dirty="0" smtClean="0"/>
              <a:t>1.0°</a:t>
            </a:r>
            <a:r>
              <a:rPr kumimoji="1" lang="ja-JP" altLang="en-US" dirty="0" smtClean="0"/>
              <a:t>　</a:t>
            </a:r>
            <a:r>
              <a:rPr kumimoji="1" lang="en-US" altLang="ja-JP" dirty="0" smtClean="0"/>
              <a:t>0.5°</a:t>
            </a:r>
            <a:r>
              <a:rPr kumimoji="1" lang="ja-JP" altLang="en-US" dirty="0" smtClean="0"/>
              <a:t>　　</a:t>
            </a:r>
            <a:r>
              <a:rPr kumimoji="1" lang="en-US" altLang="ja-JP" dirty="0" smtClean="0"/>
              <a:t>0.25°</a:t>
            </a:r>
            <a:endParaRPr kumimoji="1" lang="ja-JP" altLang="en-US" dirty="0"/>
          </a:p>
        </p:txBody>
      </p:sp>
    </p:spTree>
    <p:extLst>
      <p:ext uri="{BB962C8B-B14F-4D97-AF65-F5344CB8AC3E}">
        <p14:creationId xmlns:p14="http://schemas.microsoft.com/office/powerpoint/2010/main" val="3936185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まとめと今後の展望</a:t>
            </a:r>
            <a:endParaRPr kumimoji="1" lang="ja-JP" altLang="en-US" dirty="0"/>
          </a:p>
        </p:txBody>
      </p:sp>
      <p:sp>
        <p:nvSpPr>
          <p:cNvPr id="3" name="コンテンツ プレースホルダー 2"/>
          <p:cNvSpPr>
            <a:spLocks noGrp="1"/>
          </p:cNvSpPr>
          <p:nvPr>
            <p:ph idx="1"/>
          </p:nvPr>
        </p:nvSpPr>
        <p:spPr>
          <a:xfrm>
            <a:off x="838200" y="1825624"/>
            <a:ext cx="10515600" cy="4747703"/>
          </a:xfrm>
        </p:spPr>
        <p:txBody>
          <a:bodyPr>
            <a:normAutofit lnSpcReduction="10000"/>
          </a:bodyPr>
          <a:lstStyle/>
          <a:p>
            <a:r>
              <a:rPr lang="en-US" altLang="ja-JP" dirty="0" smtClean="0"/>
              <a:t>LiDAR</a:t>
            </a:r>
            <a:r>
              <a:rPr lang="ja-JP" altLang="en-US" dirty="0" smtClean="0"/>
              <a:t>シミュレーションデータ</a:t>
            </a:r>
            <a:r>
              <a:rPr lang="ja-JP" altLang="en-US" dirty="0"/>
              <a:t>を</a:t>
            </a:r>
            <a:r>
              <a:rPr lang="ja-JP" altLang="en-US" dirty="0" smtClean="0"/>
              <a:t>用いた</a:t>
            </a:r>
            <a:r>
              <a:rPr lang="ja-JP" altLang="en-US" dirty="0"/>
              <a:t>人体</a:t>
            </a:r>
            <a:r>
              <a:rPr lang="ja-JP" altLang="en-US" dirty="0" smtClean="0"/>
              <a:t>モデル推定の</a:t>
            </a:r>
            <a:r>
              <a:rPr lang="ja-JP" altLang="en-US" dirty="0"/>
              <a:t>解像度に</a:t>
            </a:r>
            <a:r>
              <a:rPr lang="ja-JP" altLang="en-US" dirty="0" smtClean="0"/>
              <a:t>対する感度解析</a:t>
            </a:r>
            <a:endParaRPr lang="en-US" altLang="ja-JP" dirty="0" smtClean="0"/>
          </a:p>
          <a:p>
            <a:pPr lvl="1"/>
            <a:r>
              <a:rPr lang="ja-JP" altLang="en-US" dirty="0"/>
              <a:t>姿勢</a:t>
            </a:r>
            <a:r>
              <a:rPr lang="ja-JP" altLang="en-US" dirty="0" smtClean="0"/>
              <a:t>は</a:t>
            </a:r>
            <a:r>
              <a:rPr lang="en-US" altLang="ja-JP" dirty="0" smtClean="0"/>
              <a:t>0.5x0.5</a:t>
            </a:r>
            <a:r>
              <a:rPr lang="ja-JP" altLang="en-US" dirty="0"/>
              <a:t>より</a:t>
            </a:r>
            <a:r>
              <a:rPr lang="ja-JP" altLang="en-US" dirty="0" smtClean="0"/>
              <a:t>細かい解像度なら歩行を再現可能</a:t>
            </a:r>
            <a:endParaRPr lang="en-US" altLang="ja-JP" dirty="0" smtClean="0"/>
          </a:p>
          <a:p>
            <a:pPr lvl="1"/>
            <a:r>
              <a:rPr lang="ja-JP" altLang="en-US" dirty="0"/>
              <a:t>解像度に</a:t>
            </a:r>
            <a:r>
              <a:rPr lang="ja-JP" altLang="en-US" dirty="0" smtClean="0"/>
              <a:t>よる変化はあまりない</a:t>
            </a:r>
            <a:endParaRPr lang="en-US" altLang="ja-JP" dirty="0" smtClean="0"/>
          </a:p>
          <a:p>
            <a:pPr marL="0" indent="0">
              <a:buNone/>
            </a:pPr>
            <a:endParaRPr lang="en-US" altLang="ja-JP" dirty="0"/>
          </a:p>
          <a:p>
            <a:endParaRPr lang="en-US" altLang="ja-JP" dirty="0" smtClean="0"/>
          </a:p>
          <a:p>
            <a:endParaRPr lang="en-US" altLang="ja-JP" dirty="0" smtClean="0"/>
          </a:p>
          <a:p>
            <a:endParaRPr lang="en-US" altLang="ja-JP" dirty="0"/>
          </a:p>
          <a:p>
            <a:r>
              <a:rPr lang="ja-JP" altLang="en-US" dirty="0" smtClean="0"/>
              <a:t>今後の展望</a:t>
            </a:r>
            <a:endParaRPr lang="en-US" altLang="ja-JP" dirty="0"/>
          </a:p>
          <a:p>
            <a:pPr lvl="1"/>
            <a:r>
              <a:rPr lang="ja-JP" altLang="en-US" dirty="0"/>
              <a:t>歩容認証モデル</a:t>
            </a:r>
            <a:r>
              <a:rPr lang="ja-JP" altLang="en-US" dirty="0" smtClean="0"/>
              <a:t>を含めた評価</a:t>
            </a:r>
            <a:endParaRPr lang="en-US" altLang="ja-JP" dirty="0" smtClean="0"/>
          </a:p>
          <a:p>
            <a:pPr lvl="1"/>
            <a:r>
              <a:rPr lang="ja-JP" altLang="en-US" dirty="0" smtClean="0"/>
              <a:t>さまざまな観測</a:t>
            </a:r>
            <a:r>
              <a:rPr lang="ja-JP" altLang="en-US" dirty="0"/>
              <a:t>方向</a:t>
            </a:r>
            <a:r>
              <a:rPr lang="ja-JP" altLang="en-US" dirty="0" smtClean="0"/>
              <a:t>に対する評価</a:t>
            </a:r>
            <a:endParaRPr lang="en-US" altLang="ja-JP" dirty="0" smtClean="0"/>
          </a:p>
        </p:txBody>
      </p:sp>
      <p:sp>
        <p:nvSpPr>
          <p:cNvPr id="4" name="スライド番号プレースホルダー 3"/>
          <p:cNvSpPr>
            <a:spLocks noGrp="1"/>
          </p:cNvSpPr>
          <p:nvPr>
            <p:ph type="sldNum" sz="quarter" idx="12"/>
          </p:nvPr>
        </p:nvSpPr>
        <p:spPr/>
        <p:txBody>
          <a:bodyPr/>
          <a:lstStyle/>
          <a:p>
            <a:fld id="{EA51A05E-B569-4259-A2EF-BD064D50C5F0}" type="slidenum">
              <a:rPr kumimoji="1" lang="ja-JP" altLang="en-US" smtClean="0"/>
              <a:t>13</a:t>
            </a:fld>
            <a:endParaRPr kumimoji="1" lang="ja-JP" altLang="en-US"/>
          </a:p>
        </p:txBody>
      </p:sp>
      <p:pic>
        <p:nvPicPr>
          <p:cNvPr id="8" name="図 7"/>
          <p:cNvPicPr>
            <a:picLocks noChangeAspect="1"/>
          </p:cNvPicPr>
          <p:nvPr/>
        </p:nvPicPr>
        <p:blipFill>
          <a:blip r:embed="rId3"/>
          <a:stretch>
            <a:fillRect/>
          </a:stretch>
        </p:blipFill>
        <p:spPr>
          <a:xfrm>
            <a:off x="3426593" y="3359850"/>
            <a:ext cx="8288481" cy="2041477"/>
          </a:xfrm>
          <a:prstGeom prst="rect">
            <a:avLst/>
          </a:prstGeom>
        </p:spPr>
      </p:pic>
    </p:spTree>
    <p:extLst>
      <p:ext uri="{BB962C8B-B14F-4D97-AF65-F5344CB8AC3E}">
        <p14:creationId xmlns:p14="http://schemas.microsoft.com/office/powerpoint/2010/main" val="41389206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30619"/>
            <a:ext cx="10515600" cy="1325563"/>
          </a:xfrm>
        </p:spPr>
        <p:txBody>
          <a:bodyPr/>
          <a:lstStyle/>
          <a:p>
            <a:r>
              <a:rPr kumimoji="1" lang="en-US" altLang="ja-JP" dirty="0" smtClean="0"/>
              <a:t>SMPL</a:t>
            </a:r>
            <a:r>
              <a:rPr kumimoji="1" lang="ja-JP" altLang="en-US" dirty="0" smtClean="0"/>
              <a:t>パラメータの推定</a:t>
            </a:r>
            <a:endParaRPr kumimoji="1" lang="ja-JP" altLang="en-US" dirty="0"/>
          </a:p>
        </p:txBody>
      </p:sp>
      <mc:AlternateContent xmlns:mc="http://schemas.openxmlformats.org/markup-compatibility/2006" xmlns:a14="http://schemas.microsoft.com/office/drawing/2010/main">
        <mc:Choice Requires="a14">
          <p:sp>
            <p:nvSpPr>
              <p:cNvPr id="8" name="コンテンツ プレースホルダー 7"/>
              <p:cNvSpPr>
                <a:spLocks noGrp="1"/>
              </p:cNvSpPr>
              <p:nvPr>
                <p:ph sz="half" idx="1"/>
              </p:nvPr>
            </p:nvSpPr>
            <p:spPr>
              <a:xfrm>
                <a:off x="613190" y="1747988"/>
                <a:ext cx="8217859" cy="4351338"/>
              </a:xfrm>
            </p:spPr>
            <p:txBody>
              <a:bodyPr>
                <a:normAutofit fontScale="92500" lnSpcReduction="10000"/>
              </a:bodyPr>
              <a:lstStyle/>
              <a:p>
                <a:r>
                  <a:rPr kumimoji="1" lang="ja-JP" altLang="en-US" dirty="0" smtClean="0"/>
                  <a:t>入力</a:t>
                </a:r>
                <a:r>
                  <a:rPr kumimoji="1" lang="en-US" altLang="ja-JP" dirty="0" smtClean="0"/>
                  <a:t>: </a:t>
                </a:r>
                <a:r>
                  <a:rPr kumimoji="1" lang="ja-JP" altLang="en-US" dirty="0" smtClean="0"/>
                  <a:t>人体に対する点群</a:t>
                </a:r>
                <a:r>
                  <a:rPr kumimoji="1" lang="en-US" altLang="ja-JP" dirty="0" smtClean="0"/>
                  <a:t> </a:t>
                </a:r>
              </a:p>
              <a:p>
                <a:r>
                  <a:rPr lang="ja-JP" altLang="en-US" dirty="0" smtClean="0"/>
                  <a:t>出力</a:t>
                </a:r>
                <a:r>
                  <a:rPr lang="en-US" altLang="ja-JP" dirty="0" smtClean="0"/>
                  <a:t>: SMPL</a:t>
                </a:r>
                <a:r>
                  <a:rPr lang="ja-JP" altLang="en-US" dirty="0" smtClean="0"/>
                  <a:t>パラメータ</a:t>
                </a:r>
                <a:endParaRPr kumimoji="1" lang="en-US" altLang="ja-JP" dirty="0" smtClean="0"/>
              </a:p>
              <a:p>
                <a:r>
                  <a:rPr lang="ja-JP" altLang="en-US" dirty="0"/>
                  <a:t>基幹</a:t>
                </a:r>
                <a:r>
                  <a:rPr lang="ja-JP" altLang="en-US" dirty="0" smtClean="0"/>
                  <a:t>ネットワーク</a:t>
                </a:r>
                <a:r>
                  <a:rPr lang="en-US" altLang="ja-JP" dirty="0" smtClean="0"/>
                  <a:t>: </a:t>
                </a:r>
                <a:r>
                  <a:rPr kumimoji="1" lang="en-US" altLang="ja-JP" dirty="0" err="1" smtClean="0"/>
                  <a:t>PointNet</a:t>
                </a:r>
                <a:r>
                  <a:rPr lang="en-US" altLang="ja-JP" dirty="0" smtClean="0"/>
                  <a:t>++</a:t>
                </a:r>
                <a:r>
                  <a:rPr lang="en-US" altLang="ja-JP" sz="1700" dirty="0" smtClean="0"/>
                  <a:t>[Qi+ 2017] </a:t>
                </a:r>
                <a:endParaRPr kumimoji="1" lang="en-US" altLang="ja-JP" dirty="0" smtClean="0"/>
              </a:p>
              <a:p>
                <a:r>
                  <a:rPr kumimoji="1" lang="ja-JP" altLang="en-US" dirty="0" smtClean="0"/>
                  <a:t>損失関数</a:t>
                </a:r>
                <a:endParaRPr lang="en-US" altLang="ja-JP" dirty="0"/>
              </a:p>
              <a:p>
                <a:pPr lvl="1"/>
                <a:r>
                  <a:rPr kumimoji="1" lang="en-US" altLang="ja-JP" dirty="0" smtClean="0"/>
                  <a:t>SMPL</a:t>
                </a:r>
                <a:r>
                  <a:rPr kumimoji="1" lang="ja-JP" altLang="en-US" dirty="0" smtClean="0"/>
                  <a:t>パラメータの真値と推定値の平均二乗誤差と再構成誤差の和</a:t>
                </a:r>
                <a:endParaRPr kumimoji="1" lang="en-US" altLang="ja-JP" dirty="0" smtClean="0"/>
              </a:p>
              <a:p>
                <a:pPr lvl="1"/>
                <a14:m>
                  <m:oMath xmlns:m="http://schemas.openxmlformats.org/officeDocument/2006/math">
                    <m:sSub>
                      <m:sSubPr>
                        <m:ctrlPr>
                          <a:rPr kumimoji="1" lang="en-US" altLang="ja-JP" i="1" smtClean="0">
                            <a:latin typeface="Cambria Math" panose="02040503050406030204" pitchFamily="18" charset="0"/>
                          </a:rPr>
                        </m:ctrlPr>
                      </m:sSubPr>
                      <m:e>
                        <m:r>
                          <m:rPr>
                            <m:sty m:val="p"/>
                          </m:rPr>
                          <a:rPr lang="en-US" altLang="ja-JP" i="1">
                            <a:latin typeface="Cambria Math" panose="02040503050406030204" pitchFamily="18" charset="0"/>
                          </a:rPr>
                          <m:t>L</m:t>
                        </m:r>
                      </m:e>
                      <m:sub>
                        <m:r>
                          <m:rPr>
                            <m:sty m:val="p"/>
                          </m:rPr>
                          <a:rPr lang="en-US" altLang="ja-JP" i="1">
                            <a:latin typeface="Cambria Math" panose="02040503050406030204" pitchFamily="18" charset="0"/>
                          </a:rPr>
                          <m:t>SMPL</m:t>
                        </m:r>
                      </m:sub>
                    </m:sSub>
                    <m:r>
                      <a:rPr kumimoji="1" lang="en-US" altLang="ja-JP" i="1" smtClean="0">
                        <a:latin typeface="Cambria Math" panose="02040503050406030204" pitchFamily="18" charset="0"/>
                        <a:ea typeface="Cambria Math" panose="02040503050406030204" pitchFamily="18" charset="0"/>
                      </a:rPr>
                      <m:t>=</m:t>
                    </m:r>
                    <m:f>
                      <m:fPr>
                        <m:ctrlPr>
                          <a:rPr kumimoji="1" lang="en-US" altLang="ja-JP"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1</m:t>
                        </m:r>
                      </m:num>
                      <m:den>
                        <m:r>
                          <a:rPr kumimoji="1" lang="en-US" altLang="ja-JP" b="0" i="1" smtClean="0">
                            <a:latin typeface="Cambria Math" panose="02040503050406030204" pitchFamily="18" charset="0"/>
                            <a:ea typeface="Cambria Math" panose="02040503050406030204" pitchFamily="18" charset="0"/>
                          </a:rPr>
                          <m:t>𝑁</m:t>
                        </m:r>
                      </m:den>
                    </m:f>
                    <m:nary>
                      <m:naryPr>
                        <m:chr m:val="∑"/>
                        <m:ctrlPr>
                          <a:rPr kumimoji="1" lang="en-US" altLang="ja-JP" i="1" smtClean="0">
                            <a:latin typeface="Cambria Math" panose="02040503050406030204" pitchFamily="18" charset="0"/>
                            <a:ea typeface="Cambria Math" panose="02040503050406030204" pitchFamily="18" charset="0"/>
                          </a:rPr>
                        </m:ctrlPr>
                      </m:naryPr>
                      <m:sub>
                        <m:r>
                          <m:rPr>
                            <m:brk m:alnAt="23"/>
                          </m:rPr>
                          <a:rPr kumimoji="1" lang="en-US" altLang="ja-JP" b="0" i="1" smtClean="0">
                            <a:latin typeface="Cambria Math" panose="02040503050406030204" pitchFamily="18" charset="0"/>
                            <a:ea typeface="Cambria Math" panose="02040503050406030204" pitchFamily="18" charset="0"/>
                          </a:rPr>
                          <m:t>𝑖</m:t>
                        </m:r>
                        <m:r>
                          <a:rPr kumimoji="1" lang="en-US" altLang="ja-JP" b="0" i="1" smtClean="0">
                            <a:latin typeface="Cambria Math" panose="02040503050406030204" pitchFamily="18" charset="0"/>
                            <a:ea typeface="Cambria Math" panose="02040503050406030204" pitchFamily="18" charset="0"/>
                          </a:rPr>
                          <m:t>=1</m:t>
                        </m:r>
                      </m:sub>
                      <m:sup>
                        <m:r>
                          <m:rPr>
                            <m:sty m:val="p"/>
                          </m:rPr>
                          <a:rPr lang="en-US" altLang="ja-JP" i="1">
                            <a:latin typeface="Cambria Math" panose="02040503050406030204" pitchFamily="18" charset="0"/>
                            <a:ea typeface="Cambria Math" panose="02040503050406030204" pitchFamily="18" charset="0"/>
                          </a:rPr>
                          <m:t>N</m:t>
                        </m:r>
                      </m:sup>
                      <m:e>
                        <m:sSubSup>
                          <m:sSubSupPr>
                            <m:ctrlPr>
                              <a:rPr kumimoji="1" lang="en-US" altLang="ja-JP" i="1" smtClean="0">
                                <a:latin typeface="Cambria Math" panose="02040503050406030204" pitchFamily="18" charset="0"/>
                                <a:ea typeface="Cambria Math" panose="02040503050406030204" pitchFamily="18" charset="0"/>
                              </a:rPr>
                            </m:ctrlPr>
                          </m:sSubSupPr>
                          <m:e>
                            <m:d>
                              <m:dPr>
                                <m:begChr m:val="‖"/>
                                <m:endChr m:val="‖"/>
                                <m:ctrlPr>
                                  <a:rPr lang="en-US" altLang="ja-JP" i="1">
                                    <a:latin typeface="Cambria Math" panose="02040503050406030204" pitchFamily="18" charset="0"/>
                                    <a:ea typeface="Cambria Math" panose="02040503050406030204" pitchFamily="18" charset="0"/>
                                  </a:rPr>
                                </m:ctrlPr>
                              </m:dPr>
                              <m:e>
                                <m:acc>
                                  <m:accPr>
                                    <m:chr m:val="̂"/>
                                    <m:ctrlPr>
                                      <a:rPr lang="en-US" altLang="ja-JP" i="1" smtClean="0">
                                        <a:solidFill>
                                          <a:srgbClr val="FF0000"/>
                                        </a:solidFill>
                                        <a:latin typeface="Cambria Math" panose="02040503050406030204" pitchFamily="18" charset="0"/>
                                        <a:ea typeface="Cambria Math" panose="02040503050406030204" pitchFamily="18" charset="0"/>
                                      </a:rPr>
                                    </m:ctrlPr>
                                  </m:accPr>
                                  <m:e>
                                    <m:r>
                                      <m:rPr>
                                        <m:sty m:val="p"/>
                                      </m:rPr>
                                      <a:rPr lang="el-GR" altLang="ja-JP" i="1">
                                        <a:solidFill>
                                          <a:srgbClr val="FF0000"/>
                                        </a:solidFill>
                                        <a:latin typeface="Cambria Math" panose="02040503050406030204" pitchFamily="18" charset="0"/>
                                        <a:ea typeface="Cambria Math" panose="02040503050406030204" pitchFamily="18" charset="0"/>
                                      </a:rPr>
                                      <m:t>Θ</m:t>
                                    </m:r>
                                  </m:e>
                                </m:acc>
                                <m:r>
                                  <a:rPr lang="en-US" altLang="ja-JP" i="1">
                                    <a:latin typeface="Cambria Math" panose="02040503050406030204" pitchFamily="18" charset="0"/>
                                    <a:ea typeface="Cambria Math" panose="02040503050406030204" pitchFamily="18" charset="0"/>
                                  </a:rPr>
                                  <m:t>−</m:t>
                                </m:r>
                                <m:r>
                                  <m:rPr>
                                    <m:sty m:val="p"/>
                                  </m:rPr>
                                  <a:rPr lang="el-GR" altLang="ja-JP" i="1" smtClean="0">
                                    <a:solidFill>
                                      <a:srgbClr val="0070C0"/>
                                    </a:solidFill>
                                    <a:latin typeface="Cambria Math" panose="02040503050406030204" pitchFamily="18" charset="0"/>
                                    <a:ea typeface="Cambria Math" panose="02040503050406030204" pitchFamily="18" charset="0"/>
                                  </a:rPr>
                                  <m:t>Θ</m:t>
                                </m:r>
                              </m:e>
                            </m:d>
                          </m:e>
                          <m:sub>
                            <m:r>
                              <a:rPr lang="en-US" altLang="ja-JP" i="1">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ea typeface="Cambria Math" panose="02040503050406030204" pitchFamily="18" charset="0"/>
                              </a:rPr>
                              <m:t>2</m:t>
                            </m:r>
                          </m:sup>
                        </m:sSubSup>
                      </m:e>
                    </m:nary>
                  </m:oMath>
                </a14:m>
                <a:endParaRPr kumimoji="1" lang="en-US" altLang="ja-JP" dirty="0" smtClean="0"/>
              </a:p>
              <a:p>
                <a:pPr lvl="2"/>
                <a14:m>
                  <m:oMath xmlns:m="http://schemas.openxmlformats.org/officeDocument/2006/math">
                    <m:acc>
                      <m:accPr>
                        <m:chr m:val="̂"/>
                        <m:ctrlPr>
                          <a:rPr lang="en-US" altLang="ja-JP" i="1">
                            <a:solidFill>
                              <a:srgbClr val="FF0000"/>
                            </a:solidFill>
                            <a:latin typeface="Cambria Math" panose="02040503050406030204" pitchFamily="18" charset="0"/>
                            <a:ea typeface="Cambria Math" panose="02040503050406030204" pitchFamily="18" charset="0"/>
                          </a:rPr>
                        </m:ctrlPr>
                      </m:accPr>
                      <m:e>
                        <m:r>
                          <m:rPr>
                            <m:sty m:val="p"/>
                          </m:rPr>
                          <a:rPr lang="el-GR" altLang="ja-JP" i="1">
                            <a:solidFill>
                              <a:srgbClr val="FF0000"/>
                            </a:solidFill>
                            <a:latin typeface="Cambria Math" panose="02040503050406030204" pitchFamily="18" charset="0"/>
                            <a:ea typeface="Cambria Math" panose="02040503050406030204" pitchFamily="18" charset="0"/>
                          </a:rPr>
                          <m:t>Θ</m:t>
                        </m:r>
                      </m:e>
                    </m:acc>
                  </m:oMath>
                </a14:m>
                <a:r>
                  <a:rPr kumimoji="1" lang="en-US" altLang="ja-JP" dirty="0" smtClean="0"/>
                  <a:t>: SMPL</a:t>
                </a:r>
                <a:r>
                  <a:rPr kumimoji="1" lang="ja-JP" altLang="en-US" dirty="0" smtClean="0"/>
                  <a:t>パラメータの推定値　</a:t>
                </a:r>
                <a:r>
                  <a:rPr lang="el-GR" altLang="ja-JP" dirty="0">
                    <a:solidFill>
                      <a:srgbClr val="0070C0"/>
                    </a:solidFill>
                    <a:ea typeface="Cambria Math" panose="02040503050406030204" pitchFamily="18" charset="0"/>
                  </a:rPr>
                  <a:t> </a:t>
                </a:r>
                <a14:m>
                  <m:oMath xmlns:m="http://schemas.openxmlformats.org/officeDocument/2006/math">
                    <m:r>
                      <m:rPr>
                        <m:sty m:val="p"/>
                      </m:rPr>
                      <a:rPr lang="el-GR" altLang="ja-JP" i="1">
                        <a:solidFill>
                          <a:srgbClr val="0070C0"/>
                        </a:solidFill>
                        <a:latin typeface="Cambria Math" panose="02040503050406030204" pitchFamily="18" charset="0"/>
                        <a:ea typeface="Cambria Math" panose="02040503050406030204" pitchFamily="18" charset="0"/>
                      </a:rPr>
                      <m:t>Θ</m:t>
                    </m:r>
                  </m:oMath>
                </a14:m>
                <a:r>
                  <a:rPr kumimoji="1" lang="en-US" altLang="ja-JP" dirty="0" smtClean="0"/>
                  <a:t>: SMPL</a:t>
                </a:r>
                <a:r>
                  <a:rPr kumimoji="1" lang="ja-JP" altLang="en-US" dirty="0" smtClean="0"/>
                  <a:t>パラメータの真値</a:t>
                </a:r>
                <a:endParaRPr kumimoji="1" lang="en-US" altLang="ja-JP" dirty="0" smtClean="0"/>
              </a:p>
              <a:p>
                <a:pPr lvl="1"/>
                <a14:m>
                  <m:oMath xmlns:m="http://schemas.openxmlformats.org/officeDocument/2006/math">
                    <m:sSub>
                      <m:sSubPr>
                        <m:ctrlPr>
                          <a:rPr lang="en-US" altLang="ja-JP" i="1">
                            <a:latin typeface="Cambria Math" panose="02040503050406030204" pitchFamily="18" charset="0"/>
                          </a:rPr>
                        </m:ctrlPr>
                      </m:sSubPr>
                      <m:e>
                        <m:r>
                          <m:rPr>
                            <m:sty m:val="p"/>
                          </m:rPr>
                          <a:rPr lang="en-US" altLang="ja-JP" i="1">
                            <a:latin typeface="Cambria Math" panose="02040503050406030204" pitchFamily="18" charset="0"/>
                          </a:rPr>
                          <m:t>L</m:t>
                        </m:r>
                      </m:e>
                      <m:sub>
                        <m:r>
                          <a:rPr lang="en-US" altLang="ja-JP" b="0" i="1" smtClean="0">
                            <a:latin typeface="Cambria Math" panose="02040503050406030204" pitchFamily="18" charset="0"/>
                          </a:rPr>
                          <m:t>𝑚𝑒𝑠h</m:t>
                        </m:r>
                      </m:sub>
                    </m:sSub>
                    <m:r>
                      <a:rPr lang="en-US" altLang="ja-JP" i="1">
                        <a:latin typeface="Cambria Math" panose="02040503050406030204" pitchFamily="18" charset="0"/>
                        <a:ea typeface="Cambria Math" panose="02040503050406030204" pitchFamily="18" charset="0"/>
                      </a:rPr>
                      <m:t>=</m:t>
                    </m:r>
                    <m:f>
                      <m:fPr>
                        <m:ctrlPr>
                          <a:rPr lang="en-US" altLang="ja-JP" i="1" smtClean="0">
                            <a:latin typeface="Cambria Math" panose="02040503050406030204" pitchFamily="18" charset="0"/>
                            <a:ea typeface="Cambria Math" panose="02040503050406030204" pitchFamily="18" charset="0"/>
                          </a:rPr>
                        </m:ctrlPr>
                      </m:fPr>
                      <m:num>
                        <m:r>
                          <a:rPr lang="en-US" altLang="ja-JP" b="0" i="1" smtClean="0">
                            <a:latin typeface="Cambria Math" panose="02040503050406030204" pitchFamily="18" charset="0"/>
                            <a:ea typeface="Cambria Math" panose="02040503050406030204" pitchFamily="18" charset="0"/>
                          </a:rPr>
                          <m:t>1</m:t>
                        </m:r>
                      </m:num>
                      <m:den>
                        <m:r>
                          <a:rPr lang="en-US" altLang="ja-JP" b="0" i="1" smtClean="0">
                            <a:latin typeface="Cambria Math" panose="02040503050406030204" pitchFamily="18" charset="0"/>
                            <a:ea typeface="Cambria Math" panose="02040503050406030204" pitchFamily="18" charset="0"/>
                          </a:rPr>
                          <m:t>𝑁</m:t>
                        </m:r>
                      </m:den>
                    </m:f>
                    <m:nary>
                      <m:naryPr>
                        <m:chr m:val="∑"/>
                        <m:ctrlPr>
                          <a:rPr lang="en-US" altLang="ja-JP" i="1">
                            <a:latin typeface="Cambria Math" panose="02040503050406030204" pitchFamily="18" charset="0"/>
                            <a:ea typeface="Cambria Math" panose="02040503050406030204" pitchFamily="18" charset="0"/>
                          </a:rPr>
                        </m:ctrlPr>
                      </m:naryPr>
                      <m:sub>
                        <m:r>
                          <m:rPr>
                            <m:brk m:alnAt="23"/>
                          </m:rPr>
                          <a:rPr lang="en-US" altLang="ja-JP" b="0" i="1" smtClean="0">
                            <a:latin typeface="Cambria Math" panose="02040503050406030204" pitchFamily="18" charset="0"/>
                            <a:ea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=1</m:t>
                        </m:r>
                      </m:sub>
                      <m:sup>
                        <m:r>
                          <a:rPr lang="en-US" altLang="ja-JP" b="0" i="1" smtClean="0">
                            <a:latin typeface="Cambria Math" panose="02040503050406030204" pitchFamily="18" charset="0"/>
                            <a:ea typeface="Cambria Math" panose="02040503050406030204" pitchFamily="18" charset="0"/>
                          </a:rPr>
                          <m:t>𝑁</m:t>
                        </m:r>
                      </m:sup>
                      <m:e>
                        <m:sSubSup>
                          <m:sSubSupPr>
                            <m:ctrlPr>
                              <a:rPr lang="en-US" altLang="ja-JP" i="1">
                                <a:latin typeface="Cambria Math" panose="02040503050406030204" pitchFamily="18" charset="0"/>
                                <a:ea typeface="Cambria Math" panose="02040503050406030204" pitchFamily="18" charset="0"/>
                              </a:rPr>
                            </m:ctrlPr>
                          </m:sSubSupPr>
                          <m:e>
                            <m:d>
                              <m:dPr>
                                <m:begChr m:val="‖"/>
                                <m:endChr m:val="‖"/>
                                <m:ctrlPr>
                                  <a:rPr lang="en-US" altLang="ja-JP" i="1">
                                    <a:latin typeface="Cambria Math" panose="02040503050406030204" pitchFamily="18" charset="0"/>
                                    <a:ea typeface="Cambria Math" panose="02040503050406030204" pitchFamily="18" charset="0"/>
                                  </a:rPr>
                                </m:ctrlPr>
                              </m:dPr>
                              <m:e>
                                <m:acc>
                                  <m:accPr>
                                    <m:chr m:val="̂"/>
                                    <m:ctrlPr>
                                      <a:rPr lang="en-US" altLang="ja-JP" i="1" smtClean="0">
                                        <a:solidFill>
                                          <a:srgbClr val="FF0000"/>
                                        </a:solidFill>
                                        <a:latin typeface="Cambria Math" panose="02040503050406030204" pitchFamily="18" charset="0"/>
                                        <a:ea typeface="Cambria Math" panose="02040503050406030204" pitchFamily="18" charset="0"/>
                                      </a:rPr>
                                    </m:ctrlPr>
                                  </m:accPr>
                                  <m:e>
                                    <m:r>
                                      <a:rPr lang="ja-JP" altLang="el-GR" i="1" smtClean="0">
                                        <a:solidFill>
                                          <a:srgbClr val="FF0000"/>
                                        </a:solidFill>
                                        <a:latin typeface="Cambria Math" panose="02040503050406030204" pitchFamily="18" charset="0"/>
                                        <a:ea typeface="Cambria Math" panose="02040503050406030204" pitchFamily="18" charset="0"/>
                                      </a:rPr>
                                      <m:t>𝜐</m:t>
                                    </m:r>
                                  </m:e>
                                </m:acc>
                                <m:r>
                                  <a:rPr lang="en-US" altLang="ja-JP" i="1">
                                    <a:latin typeface="Cambria Math" panose="02040503050406030204" pitchFamily="18" charset="0"/>
                                    <a:ea typeface="Cambria Math" panose="02040503050406030204" pitchFamily="18" charset="0"/>
                                  </a:rPr>
                                  <m:t>−</m:t>
                                </m:r>
                                <m:r>
                                  <a:rPr lang="el-GR" altLang="ja-JP" i="1" smtClean="0">
                                    <a:solidFill>
                                      <a:srgbClr val="0070C0"/>
                                    </a:solidFill>
                                    <a:latin typeface="Cambria Math" panose="02040503050406030204" pitchFamily="18" charset="0"/>
                                    <a:ea typeface="Cambria Math" panose="02040503050406030204" pitchFamily="18" charset="0"/>
                                  </a:rPr>
                                  <m:t>𝜐</m:t>
                                </m:r>
                              </m:e>
                            </m:d>
                          </m:e>
                          <m:sub>
                            <m:r>
                              <a:rPr lang="en-US" altLang="ja-JP" i="1">
                                <a:latin typeface="Cambria Math" panose="02040503050406030204" pitchFamily="18" charset="0"/>
                                <a:ea typeface="Cambria Math" panose="02040503050406030204" pitchFamily="18" charset="0"/>
                              </a:rPr>
                              <m:t>2</m:t>
                            </m:r>
                          </m:sub>
                          <m:sup>
                            <m:r>
                              <a:rPr lang="en-US" altLang="ja-JP" i="1">
                                <a:latin typeface="Cambria Math" panose="02040503050406030204" pitchFamily="18" charset="0"/>
                                <a:ea typeface="Cambria Math" panose="02040503050406030204" pitchFamily="18" charset="0"/>
                              </a:rPr>
                              <m:t>2</m:t>
                            </m:r>
                          </m:sup>
                        </m:sSubSup>
                      </m:e>
                    </m:nary>
                  </m:oMath>
                </a14:m>
                <a:endParaRPr kumimoji="1" lang="en-US" altLang="ja-JP" dirty="0" smtClean="0"/>
              </a:p>
              <a:p>
                <a:pPr lvl="2"/>
                <a14:m>
                  <m:oMath xmlns:m="http://schemas.openxmlformats.org/officeDocument/2006/math">
                    <m:acc>
                      <m:accPr>
                        <m:chr m:val="̂"/>
                        <m:ctrlPr>
                          <a:rPr lang="en-US" altLang="ja-JP" i="1">
                            <a:solidFill>
                              <a:srgbClr val="FF0000"/>
                            </a:solidFill>
                            <a:latin typeface="Cambria Math" panose="02040503050406030204" pitchFamily="18" charset="0"/>
                            <a:ea typeface="Cambria Math" panose="02040503050406030204" pitchFamily="18" charset="0"/>
                          </a:rPr>
                        </m:ctrlPr>
                      </m:accPr>
                      <m:e>
                        <m:r>
                          <a:rPr lang="ja-JP" altLang="el-GR" i="1">
                            <a:solidFill>
                              <a:srgbClr val="FF0000"/>
                            </a:solidFill>
                            <a:latin typeface="Cambria Math" panose="02040503050406030204" pitchFamily="18" charset="0"/>
                            <a:ea typeface="Cambria Math" panose="02040503050406030204" pitchFamily="18" charset="0"/>
                          </a:rPr>
                          <m:t>𝜐</m:t>
                        </m:r>
                      </m:e>
                    </m:acc>
                  </m:oMath>
                </a14:m>
                <a:r>
                  <a:rPr kumimoji="1" lang="en-US" altLang="ja-JP" dirty="0" smtClean="0"/>
                  <a:t>: </a:t>
                </a:r>
                <a:r>
                  <a:rPr lang="ja-JP" altLang="en-US" dirty="0"/>
                  <a:t>推定した</a:t>
                </a:r>
                <a:r>
                  <a:rPr kumimoji="1" lang="ja-JP" altLang="en-US" dirty="0" smtClean="0"/>
                  <a:t>モデルの頂点の</a:t>
                </a:r>
                <a:r>
                  <a:rPr lang="ja-JP" altLang="en-US" dirty="0"/>
                  <a:t>座標</a:t>
                </a:r>
                <a:r>
                  <a:rPr kumimoji="1" lang="en-US" altLang="ja-JP" dirty="0" smtClean="0"/>
                  <a:t> </a:t>
                </a:r>
                <a:r>
                  <a:rPr kumimoji="1" lang="ja-JP" altLang="en-US" dirty="0" smtClean="0"/>
                  <a:t>　　　</a:t>
                </a:r>
                <a:r>
                  <a:rPr lang="el-GR" altLang="ja-JP" dirty="0">
                    <a:solidFill>
                      <a:srgbClr val="0070C0"/>
                    </a:solidFill>
                    <a:ea typeface="Cambria Math" panose="02040503050406030204" pitchFamily="18" charset="0"/>
                  </a:rPr>
                  <a:t> </a:t>
                </a:r>
                <a14:m>
                  <m:oMath xmlns:m="http://schemas.openxmlformats.org/officeDocument/2006/math">
                    <m:r>
                      <a:rPr lang="el-GR" altLang="ja-JP" i="1">
                        <a:solidFill>
                          <a:srgbClr val="0070C0"/>
                        </a:solidFill>
                        <a:latin typeface="Cambria Math" panose="02040503050406030204" pitchFamily="18" charset="0"/>
                        <a:ea typeface="Cambria Math" panose="02040503050406030204" pitchFamily="18" charset="0"/>
                      </a:rPr>
                      <m:t>𝜐</m:t>
                    </m:r>
                  </m:oMath>
                </a14:m>
                <a:r>
                  <a:rPr kumimoji="1" lang="en-US" altLang="ja-JP" dirty="0" smtClean="0"/>
                  <a:t>: </a:t>
                </a:r>
                <a:r>
                  <a:rPr kumimoji="1" lang="ja-JP" altLang="en-US" dirty="0" smtClean="0"/>
                  <a:t>モデルの頂点の真値</a:t>
                </a:r>
                <a:endParaRPr kumimoji="1" lang="en-US" altLang="ja-JP" dirty="0" smtClean="0"/>
              </a:p>
              <a:p>
                <a:pPr lvl="1"/>
                <a14:m>
                  <m:oMath xmlns:m="http://schemas.openxmlformats.org/officeDocument/2006/math">
                    <m:sSub>
                      <m:sSubPr>
                        <m:ctrlPr>
                          <a:rPr kumimoji="1" lang="en-US" altLang="ja-JP" i="1" smtClean="0">
                            <a:latin typeface="Cambria Math" panose="02040503050406030204" pitchFamily="18" charset="0"/>
                          </a:rPr>
                        </m:ctrlPr>
                      </m:sSubPr>
                      <m:e>
                        <m:r>
                          <m:rPr>
                            <m:sty m:val="p"/>
                          </m:rPr>
                          <a:rPr lang="en-US" altLang="ja-JP" i="1">
                            <a:latin typeface="Cambria Math" panose="02040503050406030204" pitchFamily="18" charset="0"/>
                          </a:rPr>
                          <m:t>L</m:t>
                        </m:r>
                      </m:e>
                      <m:sub>
                        <m:r>
                          <m:rPr>
                            <m:sty m:val="p"/>
                          </m:rPr>
                          <a:rPr lang="en-US" altLang="ja-JP" i="1">
                            <a:latin typeface="Cambria Math" panose="02040503050406030204" pitchFamily="18" charset="0"/>
                          </a:rPr>
                          <m:t>total</m:t>
                        </m:r>
                      </m:sub>
                    </m:sSub>
                    <m:r>
                      <a:rPr kumimoji="1" lang="en-US" altLang="ja-JP" i="1" smtClean="0">
                        <a:latin typeface="Cambria Math" panose="02040503050406030204" pitchFamily="18" charset="0"/>
                        <a:ea typeface="Cambria Math" panose="02040503050406030204" pitchFamily="18" charset="0"/>
                      </a:rPr>
                      <m:t>=</m:t>
                    </m:r>
                    <m:sSub>
                      <m:sSubPr>
                        <m:ctrlPr>
                          <a:rPr kumimoji="1" lang="en-US" altLang="ja-JP" i="1" smtClean="0">
                            <a:latin typeface="Cambria Math" panose="02040503050406030204" pitchFamily="18" charset="0"/>
                            <a:ea typeface="Cambria Math" panose="02040503050406030204" pitchFamily="18" charset="0"/>
                          </a:rPr>
                        </m:ctrlPr>
                      </m:sSubPr>
                      <m:e>
                        <m:r>
                          <m:rPr>
                            <m:sty m:val="p"/>
                          </m:rPr>
                          <a:rPr lang="en-US" altLang="ja-JP" i="1">
                            <a:latin typeface="Cambria Math" panose="02040503050406030204" pitchFamily="18" charset="0"/>
                            <a:ea typeface="Cambria Math" panose="02040503050406030204" pitchFamily="18" charset="0"/>
                          </a:rPr>
                          <m:t>L</m:t>
                        </m:r>
                      </m:e>
                      <m:sub>
                        <m:r>
                          <m:rPr>
                            <m:sty m:val="p"/>
                          </m:rPr>
                          <a:rPr lang="en-US" altLang="ja-JP" i="1">
                            <a:latin typeface="Cambria Math" panose="02040503050406030204" pitchFamily="18" charset="0"/>
                            <a:ea typeface="Cambria Math" panose="02040503050406030204" pitchFamily="18" charset="0"/>
                          </a:rPr>
                          <m:t>SMPL</m:t>
                        </m:r>
                      </m:sub>
                    </m:sSub>
                    <m:r>
                      <a:rPr lang="en-US" altLang="ja-JP" i="1">
                        <a:latin typeface="Cambria Math" panose="02040503050406030204" pitchFamily="18" charset="0"/>
                        <a:ea typeface="Cambria Math" panose="02040503050406030204" pitchFamily="18" charset="0"/>
                      </a:rPr>
                      <m:t>+</m:t>
                    </m:r>
                    <m:sSub>
                      <m:sSubPr>
                        <m:ctrlPr>
                          <a:rPr kumimoji="1" lang="en-US" altLang="ja-JP" i="1" smtClean="0">
                            <a:latin typeface="Cambria Math" panose="02040503050406030204" pitchFamily="18" charset="0"/>
                            <a:ea typeface="Cambria Math" panose="02040503050406030204" pitchFamily="18" charset="0"/>
                          </a:rPr>
                        </m:ctrlPr>
                      </m:sSubPr>
                      <m:e>
                        <m:r>
                          <m:rPr>
                            <m:sty m:val="p"/>
                          </m:rPr>
                          <a:rPr lang="en-US" altLang="ja-JP" i="1">
                            <a:latin typeface="Cambria Math" panose="02040503050406030204" pitchFamily="18" charset="0"/>
                            <a:ea typeface="Cambria Math" panose="02040503050406030204" pitchFamily="18" charset="0"/>
                          </a:rPr>
                          <m:t>L</m:t>
                        </m:r>
                      </m:e>
                      <m:sub>
                        <m:r>
                          <a:rPr lang="en-US" altLang="ja-JP" b="0" i="1" smtClean="0">
                            <a:latin typeface="Cambria Math" panose="02040503050406030204" pitchFamily="18" charset="0"/>
                            <a:ea typeface="Cambria Math" panose="02040503050406030204" pitchFamily="18" charset="0"/>
                          </a:rPr>
                          <m:t>𝑚𝑒𝑠h</m:t>
                        </m:r>
                      </m:sub>
                    </m:sSub>
                  </m:oMath>
                </a14:m>
                <a:endParaRPr kumimoji="1" lang="en-US" altLang="ja-JP" dirty="0" smtClean="0"/>
              </a:p>
              <a:p>
                <a:endParaRPr kumimoji="1" lang="ja-JP" altLang="en-US" dirty="0"/>
              </a:p>
            </p:txBody>
          </p:sp>
        </mc:Choice>
        <mc:Fallback xmlns="">
          <p:sp>
            <p:nvSpPr>
              <p:cNvPr id="8" name="コンテンツ プレースホルダー 7"/>
              <p:cNvSpPr>
                <a:spLocks noGrp="1" noRot="1" noChangeAspect="1" noMove="1" noResize="1" noEditPoints="1" noAdjustHandles="1" noChangeArrowheads="1" noChangeShapeType="1" noTextEdit="1"/>
              </p:cNvSpPr>
              <p:nvPr>
                <p:ph sz="half" idx="1"/>
              </p:nvPr>
            </p:nvSpPr>
            <p:spPr>
              <a:xfrm>
                <a:off x="613190" y="1747988"/>
                <a:ext cx="8217859" cy="4351338"/>
              </a:xfrm>
              <a:blipFill>
                <a:blip r:embed="rId3"/>
                <a:stretch>
                  <a:fillRect l="-1187" t="-2941" b="-1261"/>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p:txBody>
          <a:bodyPr/>
          <a:lstStyle/>
          <a:p>
            <a:fld id="{EA51A05E-B569-4259-A2EF-BD064D50C5F0}" type="slidenum">
              <a:rPr kumimoji="1" lang="ja-JP" altLang="en-US" smtClean="0"/>
              <a:t>14</a:t>
            </a:fld>
            <a:endParaRPr kumimoji="1" lang="ja-JP" altLang="en-US"/>
          </a:p>
        </p:txBody>
      </p:sp>
      <p:grpSp>
        <p:nvGrpSpPr>
          <p:cNvPr id="40" name="グループ化 39"/>
          <p:cNvGrpSpPr/>
          <p:nvPr/>
        </p:nvGrpSpPr>
        <p:grpSpPr>
          <a:xfrm>
            <a:off x="6996999" y="1199862"/>
            <a:ext cx="4800566" cy="1928488"/>
            <a:chOff x="6712519" y="2345856"/>
            <a:chExt cx="4800566" cy="1928488"/>
          </a:xfrm>
        </p:grpSpPr>
        <p:grpSp>
          <p:nvGrpSpPr>
            <p:cNvPr id="32" name="グループ化 31"/>
            <p:cNvGrpSpPr/>
            <p:nvPr/>
          </p:nvGrpSpPr>
          <p:grpSpPr>
            <a:xfrm>
              <a:off x="6712519" y="2345856"/>
              <a:ext cx="4800566" cy="1928488"/>
              <a:chOff x="6546308" y="2147448"/>
              <a:chExt cx="4800566" cy="1928488"/>
            </a:xfrm>
          </p:grpSpPr>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49346" t="410" r="24414" b="19753"/>
              <a:stretch/>
            </p:blipFill>
            <p:spPr>
              <a:xfrm>
                <a:off x="6546308" y="2147448"/>
                <a:ext cx="1456329" cy="1928488"/>
              </a:xfrm>
              <a:prstGeom prst="rect">
                <a:avLst/>
              </a:prstGeom>
            </p:spPr>
          </p:pic>
          <p:grpSp>
            <p:nvGrpSpPr>
              <p:cNvPr id="25" name="グループ化 24"/>
              <p:cNvGrpSpPr/>
              <p:nvPr/>
            </p:nvGrpSpPr>
            <p:grpSpPr>
              <a:xfrm>
                <a:off x="10849941" y="2215482"/>
                <a:ext cx="496933" cy="1526073"/>
                <a:chOff x="11444844" y="4720699"/>
                <a:chExt cx="496933" cy="1526073"/>
              </a:xfrm>
            </p:grpSpPr>
            <p:sp>
              <p:nvSpPr>
                <p:cNvPr id="6" name="正方形/長方形 5"/>
                <p:cNvSpPr/>
                <p:nvPr/>
              </p:nvSpPr>
              <p:spPr>
                <a:xfrm>
                  <a:off x="11554877" y="5076967"/>
                  <a:ext cx="125289" cy="109999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rot="16200000">
                  <a:off x="11047935" y="5352931"/>
                  <a:ext cx="1526073" cy="261610"/>
                </a:xfrm>
                <a:prstGeom prst="rect">
                  <a:avLst/>
                </a:prstGeom>
                <a:noFill/>
              </p:spPr>
              <p:txBody>
                <a:bodyPr wrap="square" rtlCol="0">
                  <a:spAutoFit/>
                </a:bodyPr>
                <a:lstStyle/>
                <a:p>
                  <a:r>
                    <a:rPr kumimoji="1" lang="en-US" altLang="ja-JP" sz="1100" dirty="0" smtClean="0"/>
                    <a:t>SMPL</a:t>
                  </a:r>
                  <a:r>
                    <a:rPr kumimoji="1" lang="ja-JP" altLang="en-US" sz="1100" dirty="0" smtClean="0"/>
                    <a:t>パラメータ</a:t>
                  </a:r>
                  <a:endParaRPr kumimoji="1" lang="ja-JP" altLang="en-US" sz="1100" dirty="0"/>
                </a:p>
              </p:txBody>
            </p:sp>
            <p:sp>
              <p:nvSpPr>
                <p:cNvPr id="10" name="テキスト ボックス 9"/>
                <p:cNvSpPr txBox="1"/>
                <p:nvPr/>
              </p:nvSpPr>
              <p:spPr>
                <a:xfrm>
                  <a:off x="11444844" y="4815872"/>
                  <a:ext cx="496933" cy="261610"/>
                </a:xfrm>
                <a:prstGeom prst="rect">
                  <a:avLst/>
                </a:prstGeom>
                <a:noFill/>
              </p:spPr>
              <p:txBody>
                <a:bodyPr wrap="square" rtlCol="0">
                  <a:spAutoFit/>
                </a:bodyPr>
                <a:lstStyle/>
                <a:p>
                  <a:r>
                    <a:rPr kumimoji="1" lang="en-US" altLang="ja-JP" sz="1100" dirty="0" smtClean="0"/>
                    <a:t>85</a:t>
                  </a:r>
                  <a:endParaRPr kumimoji="1" lang="ja-JP" altLang="en-US" dirty="0"/>
                </a:p>
              </p:txBody>
            </p:sp>
          </p:grpSp>
          <p:cxnSp>
            <p:nvCxnSpPr>
              <p:cNvPr id="12" name="直線矢印コネクタ 11"/>
              <p:cNvCxnSpPr>
                <a:stCxn id="5" idx="3"/>
                <a:endCxn id="14" idx="0"/>
              </p:cNvCxnSpPr>
              <p:nvPr/>
            </p:nvCxnSpPr>
            <p:spPr>
              <a:xfrm>
                <a:off x="8002637" y="3111692"/>
                <a:ext cx="503010" cy="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台形 13"/>
              <p:cNvSpPr/>
              <p:nvPr/>
            </p:nvSpPr>
            <p:spPr>
              <a:xfrm rot="16200000">
                <a:off x="8166776" y="2775264"/>
                <a:ext cx="1350601" cy="672859"/>
              </a:xfrm>
              <a:prstGeom prst="trapezoid">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rot="16200000">
                <a:off x="8184293" y="2895104"/>
                <a:ext cx="1354348" cy="338554"/>
              </a:xfrm>
              <a:prstGeom prst="rect">
                <a:avLst/>
              </a:prstGeom>
              <a:noFill/>
            </p:spPr>
            <p:txBody>
              <a:bodyPr wrap="square" rtlCol="0">
                <a:spAutoFit/>
              </a:bodyPr>
              <a:lstStyle/>
              <a:p>
                <a:r>
                  <a:rPr kumimoji="1" lang="en-US" altLang="ja-JP" sz="1600" dirty="0" err="1" smtClean="0"/>
                  <a:t>PointNet</a:t>
                </a:r>
                <a:r>
                  <a:rPr kumimoji="1" lang="en-US" altLang="ja-JP" sz="1600" dirty="0" smtClean="0"/>
                  <a:t>++</a:t>
                </a:r>
                <a:endParaRPr kumimoji="1" lang="ja-JP" altLang="en-US" sz="1600" dirty="0"/>
              </a:p>
            </p:txBody>
          </p:sp>
          <p:sp>
            <p:nvSpPr>
              <p:cNvPr id="17" name="正方形/長方形 16"/>
              <p:cNvSpPr/>
              <p:nvPr/>
            </p:nvSpPr>
            <p:spPr>
              <a:xfrm>
                <a:off x="9741086" y="2436392"/>
                <a:ext cx="646980" cy="135060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rot="16200000">
                <a:off x="9274031" y="2771993"/>
                <a:ext cx="1572677" cy="584775"/>
              </a:xfrm>
              <a:prstGeom prst="rect">
                <a:avLst/>
              </a:prstGeom>
              <a:noFill/>
            </p:spPr>
            <p:txBody>
              <a:bodyPr wrap="square" rtlCol="0">
                <a:spAutoFit/>
              </a:bodyPr>
              <a:lstStyle/>
              <a:p>
                <a:r>
                  <a:rPr kumimoji="1" lang="ja-JP" altLang="en-US" sz="1600" dirty="0" smtClean="0"/>
                  <a:t>繰返回帰</a:t>
                </a:r>
                <a:endParaRPr kumimoji="1" lang="en-US" altLang="ja-JP" sz="1600" dirty="0" smtClean="0"/>
              </a:p>
              <a:p>
                <a:r>
                  <a:rPr kumimoji="1" lang="ja-JP" altLang="en-US" sz="1600" dirty="0" smtClean="0"/>
                  <a:t>ネットワーク</a:t>
                </a:r>
                <a:endParaRPr kumimoji="1" lang="ja-JP" altLang="en-US" sz="1600" dirty="0"/>
              </a:p>
            </p:txBody>
          </p:sp>
          <p:cxnSp>
            <p:nvCxnSpPr>
              <p:cNvPr id="20" name="直線矢印コネクタ 19"/>
              <p:cNvCxnSpPr>
                <a:stCxn id="14" idx="2"/>
                <a:endCxn id="17" idx="1"/>
              </p:cNvCxnSpPr>
              <p:nvPr/>
            </p:nvCxnSpPr>
            <p:spPr>
              <a:xfrm>
                <a:off x="9178506" y="3111693"/>
                <a:ext cx="56258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7" idx="3"/>
                <a:endCxn id="6" idx="1"/>
              </p:cNvCxnSpPr>
              <p:nvPr/>
            </p:nvCxnSpPr>
            <p:spPr>
              <a:xfrm>
                <a:off x="10388066" y="3111693"/>
                <a:ext cx="571908" cy="1005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曲線コネクタ 34"/>
            <p:cNvCxnSpPr>
              <a:stCxn id="17" idx="1"/>
              <a:endCxn id="17" idx="0"/>
            </p:cNvCxnSpPr>
            <p:nvPr/>
          </p:nvCxnSpPr>
          <p:spPr>
            <a:xfrm rot="10800000" flipH="1">
              <a:off x="9907297" y="2634801"/>
              <a:ext cx="323490" cy="675301"/>
            </a:xfrm>
            <a:prstGeom prst="curvedConnector4">
              <a:avLst>
                <a:gd name="adj1" fmla="val -70667"/>
                <a:gd name="adj2" fmla="val 133852"/>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9671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4718649" y="2682815"/>
            <a:ext cx="1069676" cy="34505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p:txBody>
          <a:bodyPr/>
          <a:lstStyle/>
          <a:p>
            <a:r>
              <a:rPr lang="ja-JP" altLang="en-US" dirty="0"/>
              <a:t>研究背景</a:t>
            </a:r>
            <a:r>
              <a:rPr kumimoji="1" lang="en-US" altLang="ja-JP" dirty="0" smtClean="0"/>
              <a:t> </a:t>
            </a:r>
            <a:endParaRPr kumimoji="1" lang="ja-JP" altLang="en-US" dirty="0"/>
          </a:p>
        </p:txBody>
      </p:sp>
      <p:sp>
        <p:nvSpPr>
          <p:cNvPr id="3" name="コンテンツ プレースホルダー 2"/>
          <p:cNvSpPr>
            <a:spLocks noGrp="1"/>
          </p:cNvSpPr>
          <p:nvPr>
            <p:ph idx="1"/>
          </p:nvPr>
        </p:nvSpPr>
        <p:spPr>
          <a:xfrm>
            <a:off x="492026" y="1839604"/>
            <a:ext cx="8665622" cy="4351338"/>
          </a:xfrm>
        </p:spPr>
        <p:txBody>
          <a:bodyPr>
            <a:normAutofit/>
          </a:bodyPr>
          <a:lstStyle/>
          <a:p>
            <a:r>
              <a:rPr kumimoji="1" lang="ja-JP" altLang="en-US" dirty="0" smtClean="0"/>
              <a:t>自動運転技術の成長</a:t>
            </a:r>
            <a:endParaRPr lang="en-US" altLang="ja-JP" dirty="0"/>
          </a:p>
          <a:p>
            <a:pPr lvl="1"/>
            <a:r>
              <a:rPr kumimoji="1" lang="ja-JP" altLang="en-US" dirty="0" smtClean="0"/>
              <a:t>センサ</a:t>
            </a:r>
            <a:r>
              <a:rPr kumimoji="1" lang="en-US" altLang="ja-JP" dirty="0" smtClean="0"/>
              <a:t>: </a:t>
            </a:r>
            <a:r>
              <a:rPr kumimoji="1" lang="ja-JP" altLang="en-US" dirty="0" smtClean="0"/>
              <a:t>車載カメラ</a:t>
            </a:r>
            <a:r>
              <a:rPr kumimoji="1" lang="en-US" altLang="ja-JP" dirty="0" smtClean="0"/>
              <a:t>,  </a:t>
            </a:r>
            <a:r>
              <a:rPr kumimoji="1" lang="en-US" altLang="ja-JP" dirty="0" smtClean="0">
                <a:solidFill>
                  <a:srgbClr val="FF0000"/>
                </a:solidFill>
              </a:rPr>
              <a:t>LiDAR</a:t>
            </a:r>
            <a:r>
              <a:rPr lang="ja-JP" altLang="en-US" dirty="0">
                <a:solidFill>
                  <a:srgbClr val="FF0000"/>
                </a:solidFill>
              </a:rPr>
              <a:t> </a:t>
            </a:r>
            <a:r>
              <a:rPr kumimoji="1" lang="en-US" altLang="ja-JP" dirty="0" smtClean="0"/>
              <a:t>(</a:t>
            </a:r>
            <a:r>
              <a:rPr kumimoji="1" lang="ja-JP" altLang="en-US" dirty="0" smtClean="0"/>
              <a:t>レーザー光による距離計測</a:t>
            </a:r>
            <a:r>
              <a:rPr kumimoji="1" lang="en-US" altLang="ja-JP" dirty="0" smtClean="0"/>
              <a:t>)</a:t>
            </a:r>
          </a:p>
          <a:p>
            <a:pPr lvl="1"/>
            <a:r>
              <a:rPr kumimoji="1" lang="ja-JP" altLang="en-US" dirty="0" smtClean="0"/>
              <a:t>認識対象</a:t>
            </a:r>
            <a:r>
              <a:rPr kumimoji="1" lang="en-US" altLang="ja-JP" dirty="0" smtClean="0"/>
              <a:t>: </a:t>
            </a:r>
            <a:r>
              <a:rPr kumimoji="1" lang="ja-JP" altLang="en-US" dirty="0" smtClean="0"/>
              <a:t>障害物，標識</a:t>
            </a:r>
            <a:r>
              <a:rPr lang="ja-JP" altLang="en-US" dirty="0" smtClean="0"/>
              <a:t>，</a:t>
            </a:r>
            <a:r>
              <a:rPr lang="ja-JP" altLang="en-US" dirty="0" smtClean="0">
                <a:solidFill>
                  <a:srgbClr val="FF0000"/>
                </a:solidFill>
              </a:rPr>
              <a:t>歩行者</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EA51A05E-B569-4259-A2EF-BD064D50C5F0}" type="slidenum">
              <a:rPr kumimoji="1" lang="ja-JP" altLang="en-US" smtClean="0"/>
              <a:t>2</a:t>
            </a:fld>
            <a:endParaRPr kumimoji="1" lang="ja-JP" altLang="en-US" dirty="0"/>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56987" t="34735" r="18751" b="31375"/>
          <a:stretch/>
        </p:blipFill>
        <p:spPr>
          <a:xfrm>
            <a:off x="8238226" y="2610004"/>
            <a:ext cx="3633588" cy="2855045"/>
          </a:xfrm>
          <a:prstGeom prst="rect">
            <a:avLst/>
          </a:prstGeom>
        </p:spPr>
      </p:pic>
      <p:sp>
        <p:nvSpPr>
          <p:cNvPr id="7" name="テキスト ボックス 6"/>
          <p:cNvSpPr txBox="1"/>
          <p:nvPr/>
        </p:nvSpPr>
        <p:spPr>
          <a:xfrm>
            <a:off x="8563090" y="5465049"/>
            <a:ext cx="3320955" cy="553998"/>
          </a:xfrm>
          <a:prstGeom prst="rect">
            <a:avLst/>
          </a:prstGeom>
          <a:noFill/>
        </p:spPr>
        <p:txBody>
          <a:bodyPr wrap="square" rtlCol="0">
            <a:spAutoFit/>
          </a:bodyPr>
          <a:lstStyle/>
          <a:p>
            <a:pPr algn="ctr"/>
            <a:r>
              <a:rPr kumimoji="1" lang="en-US" altLang="ja-JP" dirty="0" smtClean="0"/>
              <a:t>LiDAR</a:t>
            </a:r>
            <a:r>
              <a:rPr kumimoji="1" lang="ja-JP" altLang="en-US" dirty="0" smtClean="0"/>
              <a:t>による観測例</a:t>
            </a:r>
            <a:endParaRPr kumimoji="1" lang="en-US" altLang="ja-JP" dirty="0" smtClean="0"/>
          </a:p>
          <a:p>
            <a:pPr algn="ctr"/>
            <a:r>
              <a:rPr kumimoji="1" lang="en-US" altLang="ja-JP" sz="1200" dirty="0" smtClean="0"/>
              <a:t>[</a:t>
            </a:r>
            <a:r>
              <a:rPr kumimoji="1" lang="en-US" altLang="ja-JP" sz="1200" dirty="0" err="1" smtClean="0"/>
              <a:t>Kidono</a:t>
            </a:r>
            <a:r>
              <a:rPr kumimoji="1" lang="en-US" altLang="ja-JP" sz="1200" dirty="0" smtClean="0"/>
              <a:t>+ 2011] Fig. 1 Copyright 2011 IEEE</a:t>
            </a:r>
            <a:endParaRPr kumimoji="1" lang="ja-JP" altLang="en-US" dirty="0"/>
          </a:p>
        </p:txBody>
      </p:sp>
      <p:sp>
        <p:nvSpPr>
          <p:cNvPr id="9" name="角丸四角形吹き出し 8"/>
          <p:cNvSpPr/>
          <p:nvPr/>
        </p:nvSpPr>
        <p:spPr>
          <a:xfrm>
            <a:off x="583817" y="3027872"/>
            <a:ext cx="6707747" cy="1629601"/>
          </a:xfrm>
          <a:custGeom>
            <a:avLst/>
            <a:gdLst>
              <a:gd name="connsiteX0" fmla="*/ 0 w 4770410"/>
              <a:gd name="connsiteY0" fmla="*/ 240078 h 1440441"/>
              <a:gd name="connsiteX1" fmla="*/ 240078 w 4770410"/>
              <a:gd name="connsiteY1" fmla="*/ 0 h 1440441"/>
              <a:gd name="connsiteX2" fmla="*/ 2782739 w 4770410"/>
              <a:gd name="connsiteY2" fmla="*/ 0 h 1440441"/>
              <a:gd name="connsiteX3" fmla="*/ 3374111 w 4770410"/>
              <a:gd name="connsiteY3" fmla="*/ -853677 h 1440441"/>
              <a:gd name="connsiteX4" fmla="*/ 3975342 w 4770410"/>
              <a:gd name="connsiteY4" fmla="*/ 0 h 1440441"/>
              <a:gd name="connsiteX5" fmla="*/ 4530332 w 4770410"/>
              <a:gd name="connsiteY5" fmla="*/ 0 h 1440441"/>
              <a:gd name="connsiteX6" fmla="*/ 4770410 w 4770410"/>
              <a:gd name="connsiteY6" fmla="*/ 240078 h 1440441"/>
              <a:gd name="connsiteX7" fmla="*/ 4770410 w 4770410"/>
              <a:gd name="connsiteY7" fmla="*/ 240074 h 1440441"/>
              <a:gd name="connsiteX8" fmla="*/ 4770410 w 4770410"/>
              <a:gd name="connsiteY8" fmla="*/ 240074 h 1440441"/>
              <a:gd name="connsiteX9" fmla="*/ 4770410 w 4770410"/>
              <a:gd name="connsiteY9" fmla="*/ 600184 h 1440441"/>
              <a:gd name="connsiteX10" fmla="*/ 4770410 w 4770410"/>
              <a:gd name="connsiteY10" fmla="*/ 1200363 h 1440441"/>
              <a:gd name="connsiteX11" fmla="*/ 4530332 w 4770410"/>
              <a:gd name="connsiteY11" fmla="*/ 1440441 h 1440441"/>
              <a:gd name="connsiteX12" fmla="*/ 3975342 w 4770410"/>
              <a:gd name="connsiteY12" fmla="*/ 1440441 h 1440441"/>
              <a:gd name="connsiteX13" fmla="*/ 2782739 w 4770410"/>
              <a:gd name="connsiteY13" fmla="*/ 1440441 h 1440441"/>
              <a:gd name="connsiteX14" fmla="*/ 2782739 w 4770410"/>
              <a:gd name="connsiteY14" fmla="*/ 1440441 h 1440441"/>
              <a:gd name="connsiteX15" fmla="*/ 240078 w 4770410"/>
              <a:gd name="connsiteY15" fmla="*/ 1440441 h 1440441"/>
              <a:gd name="connsiteX16" fmla="*/ 0 w 4770410"/>
              <a:gd name="connsiteY16" fmla="*/ 1200363 h 1440441"/>
              <a:gd name="connsiteX17" fmla="*/ 0 w 4770410"/>
              <a:gd name="connsiteY17" fmla="*/ 600184 h 1440441"/>
              <a:gd name="connsiteX18" fmla="*/ 0 w 4770410"/>
              <a:gd name="connsiteY18" fmla="*/ 240074 h 1440441"/>
              <a:gd name="connsiteX19" fmla="*/ 0 w 4770410"/>
              <a:gd name="connsiteY19" fmla="*/ 240074 h 1440441"/>
              <a:gd name="connsiteX20" fmla="*/ 0 w 4770410"/>
              <a:gd name="connsiteY20" fmla="*/ 240078 h 1440441"/>
              <a:gd name="connsiteX0" fmla="*/ 0 w 4770410"/>
              <a:gd name="connsiteY0" fmla="*/ 1093755 h 2294118"/>
              <a:gd name="connsiteX1" fmla="*/ 240078 w 4770410"/>
              <a:gd name="connsiteY1" fmla="*/ 853677 h 2294118"/>
              <a:gd name="connsiteX2" fmla="*/ 3127796 w 4770410"/>
              <a:gd name="connsiteY2" fmla="*/ 836424 h 2294118"/>
              <a:gd name="connsiteX3" fmla="*/ 3374111 w 4770410"/>
              <a:gd name="connsiteY3" fmla="*/ 0 h 2294118"/>
              <a:gd name="connsiteX4" fmla="*/ 3975342 w 4770410"/>
              <a:gd name="connsiteY4" fmla="*/ 853677 h 2294118"/>
              <a:gd name="connsiteX5" fmla="*/ 4530332 w 4770410"/>
              <a:gd name="connsiteY5" fmla="*/ 853677 h 2294118"/>
              <a:gd name="connsiteX6" fmla="*/ 4770410 w 4770410"/>
              <a:gd name="connsiteY6" fmla="*/ 1093755 h 2294118"/>
              <a:gd name="connsiteX7" fmla="*/ 4770410 w 4770410"/>
              <a:gd name="connsiteY7" fmla="*/ 1093751 h 2294118"/>
              <a:gd name="connsiteX8" fmla="*/ 4770410 w 4770410"/>
              <a:gd name="connsiteY8" fmla="*/ 1093751 h 2294118"/>
              <a:gd name="connsiteX9" fmla="*/ 4770410 w 4770410"/>
              <a:gd name="connsiteY9" fmla="*/ 1453861 h 2294118"/>
              <a:gd name="connsiteX10" fmla="*/ 4770410 w 4770410"/>
              <a:gd name="connsiteY10" fmla="*/ 2054040 h 2294118"/>
              <a:gd name="connsiteX11" fmla="*/ 4530332 w 4770410"/>
              <a:gd name="connsiteY11" fmla="*/ 2294118 h 2294118"/>
              <a:gd name="connsiteX12" fmla="*/ 3975342 w 4770410"/>
              <a:gd name="connsiteY12" fmla="*/ 2294118 h 2294118"/>
              <a:gd name="connsiteX13" fmla="*/ 2782739 w 4770410"/>
              <a:gd name="connsiteY13" fmla="*/ 2294118 h 2294118"/>
              <a:gd name="connsiteX14" fmla="*/ 2782739 w 4770410"/>
              <a:gd name="connsiteY14" fmla="*/ 2294118 h 2294118"/>
              <a:gd name="connsiteX15" fmla="*/ 240078 w 4770410"/>
              <a:gd name="connsiteY15" fmla="*/ 2294118 h 2294118"/>
              <a:gd name="connsiteX16" fmla="*/ 0 w 4770410"/>
              <a:gd name="connsiteY16" fmla="*/ 2054040 h 2294118"/>
              <a:gd name="connsiteX17" fmla="*/ 0 w 4770410"/>
              <a:gd name="connsiteY17" fmla="*/ 1453861 h 2294118"/>
              <a:gd name="connsiteX18" fmla="*/ 0 w 4770410"/>
              <a:gd name="connsiteY18" fmla="*/ 1093751 h 2294118"/>
              <a:gd name="connsiteX19" fmla="*/ 0 w 4770410"/>
              <a:gd name="connsiteY19" fmla="*/ 1093751 h 2294118"/>
              <a:gd name="connsiteX20" fmla="*/ 0 w 4770410"/>
              <a:gd name="connsiteY20" fmla="*/ 1093755 h 2294118"/>
              <a:gd name="connsiteX0" fmla="*/ 0 w 4770410"/>
              <a:gd name="connsiteY0" fmla="*/ 1093755 h 2294118"/>
              <a:gd name="connsiteX1" fmla="*/ 240078 w 4770410"/>
              <a:gd name="connsiteY1" fmla="*/ 853677 h 2294118"/>
              <a:gd name="connsiteX2" fmla="*/ 3127796 w 4770410"/>
              <a:gd name="connsiteY2" fmla="*/ 836424 h 2294118"/>
              <a:gd name="connsiteX3" fmla="*/ 3374111 w 4770410"/>
              <a:gd name="connsiteY3" fmla="*/ 0 h 2294118"/>
              <a:gd name="connsiteX4" fmla="*/ 3466384 w 4770410"/>
              <a:gd name="connsiteY4" fmla="*/ 819171 h 2294118"/>
              <a:gd name="connsiteX5" fmla="*/ 4530332 w 4770410"/>
              <a:gd name="connsiteY5" fmla="*/ 853677 h 2294118"/>
              <a:gd name="connsiteX6" fmla="*/ 4770410 w 4770410"/>
              <a:gd name="connsiteY6" fmla="*/ 1093755 h 2294118"/>
              <a:gd name="connsiteX7" fmla="*/ 4770410 w 4770410"/>
              <a:gd name="connsiteY7" fmla="*/ 1093751 h 2294118"/>
              <a:gd name="connsiteX8" fmla="*/ 4770410 w 4770410"/>
              <a:gd name="connsiteY8" fmla="*/ 1093751 h 2294118"/>
              <a:gd name="connsiteX9" fmla="*/ 4770410 w 4770410"/>
              <a:gd name="connsiteY9" fmla="*/ 1453861 h 2294118"/>
              <a:gd name="connsiteX10" fmla="*/ 4770410 w 4770410"/>
              <a:gd name="connsiteY10" fmla="*/ 2054040 h 2294118"/>
              <a:gd name="connsiteX11" fmla="*/ 4530332 w 4770410"/>
              <a:gd name="connsiteY11" fmla="*/ 2294118 h 2294118"/>
              <a:gd name="connsiteX12" fmla="*/ 3975342 w 4770410"/>
              <a:gd name="connsiteY12" fmla="*/ 2294118 h 2294118"/>
              <a:gd name="connsiteX13" fmla="*/ 2782739 w 4770410"/>
              <a:gd name="connsiteY13" fmla="*/ 2294118 h 2294118"/>
              <a:gd name="connsiteX14" fmla="*/ 2782739 w 4770410"/>
              <a:gd name="connsiteY14" fmla="*/ 2294118 h 2294118"/>
              <a:gd name="connsiteX15" fmla="*/ 240078 w 4770410"/>
              <a:gd name="connsiteY15" fmla="*/ 2294118 h 2294118"/>
              <a:gd name="connsiteX16" fmla="*/ 0 w 4770410"/>
              <a:gd name="connsiteY16" fmla="*/ 2054040 h 2294118"/>
              <a:gd name="connsiteX17" fmla="*/ 0 w 4770410"/>
              <a:gd name="connsiteY17" fmla="*/ 1453861 h 2294118"/>
              <a:gd name="connsiteX18" fmla="*/ 0 w 4770410"/>
              <a:gd name="connsiteY18" fmla="*/ 1093751 h 2294118"/>
              <a:gd name="connsiteX19" fmla="*/ 0 w 4770410"/>
              <a:gd name="connsiteY19" fmla="*/ 1093751 h 2294118"/>
              <a:gd name="connsiteX20" fmla="*/ 0 w 4770410"/>
              <a:gd name="connsiteY20" fmla="*/ 1093755 h 2294118"/>
              <a:gd name="connsiteX0" fmla="*/ 0 w 4770410"/>
              <a:gd name="connsiteY0" fmla="*/ 1093755 h 2294118"/>
              <a:gd name="connsiteX1" fmla="*/ 240078 w 4770410"/>
              <a:gd name="connsiteY1" fmla="*/ 853677 h 2294118"/>
              <a:gd name="connsiteX2" fmla="*/ 3127796 w 4770410"/>
              <a:gd name="connsiteY2" fmla="*/ 836424 h 2294118"/>
              <a:gd name="connsiteX3" fmla="*/ 3374111 w 4770410"/>
              <a:gd name="connsiteY3" fmla="*/ 0 h 2294118"/>
              <a:gd name="connsiteX4" fmla="*/ 3466384 w 4770410"/>
              <a:gd name="connsiteY4" fmla="*/ 819171 h 2294118"/>
              <a:gd name="connsiteX5" fmla="*/ 4530332 w 4770410"/>
              <a:gd name="connsiteY5" fmla="*/ 853677 h 2294118"/>
              <a:gd name="connsiteX6" fmla="*/ 4770410 w 4770410"/>
              <a:gd name="connsiteY6" fmla="*/ 1093755 h 2294118"/>
              <a:gd name="connsiteX7" fmla="*/ 4770410 w 4770410"/>
              <a:gd name="connsiteY7" fmla="*/ 1093751 h 2294118"/>
              <a:gd name="connsiteX8" fmla="*/ 4770410 w 4770410"/>
              <a:gd name="connsiteY8" fmla="*/ 1093751 h 2294118"/>
              <a:gd name="connsiteX9" fmla="*/ 4770410 w 4770410"/>
              <a:gd name="connsiteY9" fmla="*/ 1453861 h 2294118"/>
              <a:gd name="connsiteX10" fmla="*/ 4770410 w 4770410"/>
              <a:gd name="connsiteY10" fmla="*/ 2054040 h 2294118"/>
              <a:gd name="connsiteX11" fmla="*/ 4530332 w 4770410"/>
              <a:gd name="connsiteY11" fmla="*/ 2294118 h 2294118"/>
              <a:gd name="connsiteX12" fmla="*/ 3975342 w 4770410"/>
              <a:gd name="connsiteY12" fmla="*/ 2294118 h 2294118"/>
              <a:gd name="connsiteX13" fmla="*/ 2782739 w 4770410"/>
              <a:gd name="connsiteY13" fmla="*/ 2294118 h 2294118"/>
              <a:gd name="connsiteX14" fmla="*/ 2782739 w 4770410"/>
              <a:gd name="connsiteY14" fmla="*/ 2294118 h 2294118"/>
              <a:gd name="connsiteX15" fmla="*/ 240078 w 4770410"/>
              <a:gd name="connsiteY15" fmla="*/ 2294118 h 2294118"/>
              <a:gd name="connsiteX16" fmla="*/ 0 w 4770410"/>
              <a:gd name="connsiteY16" fmla="*/ 2054040 h 2294118"/>
              <a:gd name="connsiteX17" fmla="*/ 0 w 4770410"/>
              <a:gd name="connsiteY17" fmla="*/ 1453861 h 2294118"/>
              <a:gd name="connsiteX18" fmla="*/ 0 w 4770410"/>
              <a:gd name="connsiteY18" fmla="*/ 1093751 h 2294118"/>
              <a:gd name="connsiteX19" fmla="*/ 0 w 4770410"/>
              <a:gd name="connsiteY19" fmla="*/ 1093751 h 2294118"/>
              <a:gd name="connsiteX20" fmla="*/ 0 w 4770410"/>
              <a:gd name="connsiteY20" fmla="*/ 1093755 h 229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70410" h="2294118">
                <a:moveTo>
                  <a:pt x="0" y="1093755"/>
                </a:moveTo>
                <a:cubicBezTo>
                  <a:pt x="0" y="961164"/>
                  <a:pt x="107487" y="853677"/>
                  <a:pt x="240078" y="853677"/>
                </a:cubicBezTo>
                <a:lnTo>
                  <a:pt x="3127796" y="836424"/>
                </a:lnTo>
                <a:lnTo>
                  <a:pt x="3374111" y="0"/>
                </a:lnTo>
                <a:cubicBezTo>
                  <a:pt x="3404869" y="273057"/>
                  <a:pt x="3478759" y="787653"/>
                  <a:pt x="3466384" y="819171"/>
                </a:cubicBezTo>
                <a:lnTo>
                  <a:pt x="4530332" y="853677"/>
                </a:lnTo>
                <a:cubicBezTo>
                  <a:pt x="4662923" y="853677"/>
                  <a:pt x="4770410" y="961164"/>
                  <a:pt x="4770410" y="1093755"/>
                </a:cubicBezTo>
                <a:lnTo>
                  <a:pt x="4770410" y="1093751"/>
                </a:lnTo>
                <a:lnTo>
                  <a:pt x="4770410" y="1093751"/>
                </a:lnTo>
                <a:lnTo>
                  <a:pt x="4770410" y="1453861"/>
                </a:lnTo>
                <a:lnTo>
                  <a:pt x="4770410" y="2054040"/>
                </a:lnTo>
                <a:cubicBezTo>
                  <a:pt x="4770410" y="2186631"/>
                  <a:pt x="4662923" y="2294118"/>
                  <a:pt x="4530332" y="2294118"/>
                </a:cubicBezTo>
                <a:lnTo>
                  <a:pt x="3975342" y="2294118"/>
                </a:lnTo>
                <a:lnTo>
                  <a:pt x="2782739" y="2294118"/>
                </a:lnTo>
                <a:lnTo>
                  <a:pt x="2782739" y="2294118"/>
                </a:lnTo>
                <a:lnTo>
                  <a:pt x="240078" y="2294118"/>
                </a:lnTo>
                <a:cubicBezTo>
                  <a:pt x="107487" y="2294118"/>
                  <a:pt x="0" y="2186631"/>
                  <a:pt x="0" y="2054040"/>
                </a:cubicBezTo>
                <a:lnTo>
                  <a:pt x="0" y="1453861"/>
                </a:lnTo>
                <a:lnTo>
                  <a:pt x="0" y="1093751"/>
                </a:lnTo>
                <a:lnTo>
                  <a:pt x="0" y="1093751"/>
                </a:lnTo>
                <a:lnTo>
                  <a:pt x="0" y="1093755"/>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000" dirty="0" smtClean="0">
              <a:solidFill>
                <a:schemeClr val="tx1"/>
              </a:solidFill>
            </a:endParaRPr>
          </a:p>
          <a:p>
            <a:pPr algn="ctr"/>
            <a:endParaRPr lang="en-US" altLang="ja-JP" sz="2000" dirty="0">
              <a:solidFill>
                <a:schemeClr val="tx1"/>
              </a:solidFill>
            </a:endParaRPr>
          </a:p>
          <a:p>
            <a:pPr algn="ctr"/>
            <a:r>
              <a:rPr kumimoji="1" lang="ja-JP" altLang="en-US" sz="2000" dirty="0" smtClean="0">
                <a:solidFill>
                  <a:schemeClr val="tx1"/>
                </a:solidFill>
              </a:rPr>
              <a:t>属性推定が行えるとそれに応じた行動予測が可能</a:t>
            </a:r>
            <a:endParaRPr kumimoji="1" lang="en-US" altLang="ja-JP" sz="2000" dirty="0" smtClean="0">
              <a:solidFill>
                <a:schemeClr val="tx1"/>
              </a:solidFill>
            </a:endParaRPr>
          </a:p>
          <a:p>
            <a:pPr algn="ctr"/>
            <a:r>
              <a:rPr lang="ja-JP" altLang="en-US" sz="2000" dirty="0" smtClean="0">
                <a:solidFill>
                  <a:schemeClr val="tx1"/>
                </a:solidFill>
              </a:rPr>
              <a:t>例</a:t>
            </a:r>
            <a:r>
              <a:rPr lang="en-US" altLang="ja-JP" sz="2000" dirty="0" smtClean="0">
                <a:solidFill>
                  <a:schemeClr val="tx1"/>
                </a:solidFill>
              </a:rPr>
              <a:t>: </a:t>
            </a:r>
            <a:r>
              <a:rPr lang="ja-JP" altLang="en-US" sz="2000" dirty="0" smtClean="0">
                <a:solidFill>
                  <a:schemeClr val="tx1"/>
                </a:solidFill>
              </a:rPr>
              <a:t>子供の場合，急な方向転換や飛び出しの可能性が高い</a:t>
            </a:r>
            <a:endParaRPr kumimoji="1" lang="ja-JP" altLang="en-US" sz="2000" dirty="0">
              <a:solidFill>
                <a:schemeClr val="tx1"/>
              </a:solidFill>
            </a:endParaRPr>
          </a:p>
        </p:txBody>
      </p:sp>
      <p:sp>
        <p:nvSpPr>
          <p:cNvPr id="10" name="正方形/長方形 9"/>
          <p:cNvSpPr/>
          <p:nvPr/>
        </p:nvSpPr>
        <p:spPr>
          <a:xfrm>
            <a:off x="693558" y="5142636"/>
            <a:ext cx="6547449" cy="871268"/>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solidFill>
                  <a:srgbClr val="FF0000"/>
                </a:solidFill>
              </a:rPr>
              <a:t>LiDAR</a:t>
            </a:r>
            <a:r>
              <a:rPr kumimoji="1" lang="ja-JP" altLang="en-US" sz="2400" b="1" dirty="0" smtClean="0">
                <a:solidFill>
                  <a:srgbClr val="FF0000"/>
                </a:solidFill>
              </a:rPr>
              <a:t>による歩容認証ができると有用</a:t>
            </a:r>
            <a:endParaRPr kumimoji="1" lang="ja-JP" altLang="en-US" sz="2400" b="1" dirty="0">
              <a:solidFill>
                <a:srgbClr val="FF0000"/>
              </a:solidFill>
            </a:endParaRPr>
          </a:p>
        </p:txBody>
      </p:sp>
    </p:spTree>
    <p:extLst>
      <p:ext uri="{BB962C8B-B14F-4D97-AF65-F5344CB8AC3E}">
        <p14:creationId xmlns:p14="http://schemas.microsoft.com/office/powerpoint/2010/main" val="24304934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83357" y="410368"/>
            <a:ext cx="10967113" cy="1325563"/>
          </a:xfrm>
        </p:spPr>
        <p:txBody>
          <a:bodyPr>
            <a:normAutofit/>
          </a:bodyPr>
          <a:lstStyle/>
          <a:p>
            <a:r>
              <a:rPr lang="ja-JP" altLang="en-US" sz="4000" dirty="0" smtClean="0"/>
              <a:t>関連研究</a:t>
            </a:r>
            <a:endParaRPr kumimoji="1" lang="ja-JP" altLang="en-US" sz="4000" dirty="0"/>
          </a:p>
        </p:txBody>
      </p:sp>
      <p:sp>
        <p:nvSpPr>
          <p:cNvPr id="3" name="コンテンツ プレースホルダー 2"/>
          <p:cNvSpPr>
            <a:spLocks noGrp="1"/>
          </p:cNvSpPr>
          <p:nvPr>
            <p:ph idx="1"/>
          </p:nvPr>
        </p:nvSpPr>
        <p:spPr/>
        <p:txBody>
          <a:bodyPr>
            <a:normAutofit/>
          </a:bodyPr>
          <a:lstStyle/>
          <a:p>
            <a:r>
              <a:rPr kumimoji="1" lang="en-US" altLang="ja-JP" dirty="0" smtClean="0"/>
              <a:t>LiDAR</a:t>
            </a:r>
            <a:r>
              <a:rPr kumimoji="1" lang="ja-JP" altLang="en-US" dirty="0" smtClean="0"/>
              <a:t>による歩容認証</a:t>
            </a:r>
            <a:r>
              <a:rPr kumimoji="1" lang="en-US" altLang="ja-JP" sz="1800" dirty="0" smtClean="0"/>
              <a:t>[</a:t>
            </a:r>
            <a:r>
              <a:rPr kumimoji="1" lang="en-US" altLang="ja-JP" sz="1800" dirty="0" err="1" smtClean="0"/>
              <a:t>Galai</a:t>
            </a:r>
            <a:r>
              <a:rPr kumimoji="1" lang="en-US" altLang="ja-JP" sz="1800" dirty="0" smtClean="0"/>
              <a:t>, </a:t>
            </a:r>
            <a:r>
              <a:rPr kumimoji="1" lang="en-US" altLang="ja-JP" sz="1800" dirty="0" err="1" smtClean="0"/>
              <a:t>Benedek</a:t>
            </a:r>
            <a:r>
              <a:rPr lang="ja-JP" altLang="en-US" sz="1800" dirty="0"/>
              <a:t> </a:t>
            </a:r>
            <a:r>
              <a:rPr kumimoji="1" lang="en-US" altLang="ja-JP" sz="1800" dirty="0" smtClean="0"/>
              <a:t>2015][Yamada+ 2020]</a:t>
            </a:r>
            <a:endParaRPr lang="en-US" altLang="ja-JP" dirty="0" smtClean="0"/>
          </a:p>
          <a:p>
            <a:pPr lvl="1"/>
            <a:r>
              <a:rPr lang="ja-JP" altLang="en-US" dirty="0" smtClean="0"/>
              <a:t>観測した点群をシルエット画像に投影して見えに基づく手法を利用</a:t>
            </a:r>
            <a:endParaRPr lang="en-US" altLang="ja-JP" dirty="0" smtClean="0"/>
          </a:p>
          <a:p>
            <a:pPr lvl="1"/>
            <a:r>
              <a:rPr lang="ja-JP" altLang="en-US" dirty="0" smtClean="0"/>
              <a:t>垂直解像度</a:t>
            </a:r>
            <a:r>
              <a:rPr lang="en-US" altLang="ja-JP" dirty="0" smtClean="0">
                <a:solidFill>
                  <a:srgbClr val="FF0000"/>
                </a:solidFill>
              </a:rPr>
              <a:t>20~30</a:t>
            </a:r>
            <a:r>
              <a:rPr lang="ja-JP" altLang="en-US" dirty="0" smtClean="0">
                <a:solidFill>
                  <a:srgbClr val="FF0000"/>
                </a:solidFill>
              </a:rPr>
              <a:t>画素</a:t>
            </a:r>
            <a:r>
              <a:rPr lang="ja-JP" altLang="en-US" dirty="0" smtClean="0"/>
              <a:t>，</a:t>
            </a:r>
            <a:r>
              <a:rPr lang="ja-JP" altLang="en-US" dirty="0" smtClean="0">
                <a:solidFill>
                  <a:srgbClr val="FF0000"/>
                </a:solidFill>
              </a:rPr>
              <a:t>数百点オーダー</a:t>
            </a:r>
            <a:r>
              <a:rPr lang="ja-JP" altLang="en-US" dirty="0" smtClean="0"/>
              <a:t>のデータが必要</a:t>
            </a:r>
            <a:endParaRPr lang="en-US" altLang="ja-JP" dirty="0" smtClean="0"/>
          </a:p>
          <a:p>
            <a:endParaRPr lang="en-US" altLang="ja-JP" dirty="0"/>
          </a:p>
          <a:p>
            <a:pPr marL="457200" lvl="1" indent="0">
              <a:buNone/>
            </a:pPr>
            <a:endParaRPr lang="en-US" altLang="ja-JP" dirty="0" smtClean="0"/>
          </a:p>
          <a:p>
            <a:pPr lvl="2"/>
            <a:endParaRPr lang="en-US" altLang="ja-JP" dirty="0" smtClean="0"/>
          </a:p>
          <a:p>
            <a:pPr marL="457200" lvl="1" indent="0">
              <a:buNone/>
            </a:pPr>
            <a:endParaRPr lang="en-US" altLang="ja-JP" dirty="0" smtClean="0"/>
          </a:p>
        </p:txBody>
      </p:sp>
      <p:sp>
        <p:nvSpPr>
          <p:cNvPr id="4" name="スライド番号プレースホルダー 3"/>
          <p:cNvSpPr>
            <a:spLocks noGrp="1"/>
          </p:cNvSpPr>
          <p:nvPr>
            <p:ph type="sldNum" sz="quarter" idx="12"/>
          </p:nvPr>
        </p:nvSpPr>
        <p:spPr>
          <a:xfrm>
            <a:off x="8637896" y="6454234"/>
            <a:ext cx="2743200" cy="365125"/>
          </a:xfrm>
        </p:spPr>
        <p:txBody>
          <a:bodyPr/>
          <a:lstStyle/>
          <a:p>
            <a:fld id="{EA51A05E-B569-4259-A2EF-BD064D50C5F0}" type="slidenum">
              <a:rPr kumimoji="1" lang="ja-JP" altLang="en-US" smtClean="0"/>
              <a:t>3</a:t>
            </a:fld>
            <a:endParaRPr kumimoji="1" lang="ja-JP" altLang="en-US"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53773" t="71660" r="14408" b="7147"/>
          <a:stretch/>
        </p:blipFill>
        <p:spPr>
          <a:xfrm>
            <a:off x="6951336" y="4158511"/>
            <a:ext cx="5106933" cy="1913380"/>
          </a:xfrm>
          <a:prstGeom prst="rect">
            <a:avLst/>
          </a:prstGeom>
        </p:spPr>
      </p:pic>
      <p:sp>
        <p:nvSpPr>
          <p:cNvPr id="8" name="テキスト ボックス 7"/>
          <p:cNvSpPr txBox="1"/>
          <p:nvPr/>
        </p:nvSpPr>
        <p:spPr>
          <a:xfrm>
            <a:off x="7585425" y="6173631"/>
            <a:ext cx="3838754" cy="553998"/>
          </a:xfrm>
          <a:prstGeom prst="rect">
            <a:avLst/>
          </a:prstGeom>
          <a:noFill/>
        </p:spPr>
        <p:txBody>
          <a:bodyPr wrap="square" rtlCol="0">
            <a:spAutoFit/>
          </a:bodyPr>
          <a:lstStyle/>
          <a:p>
            <a:pPr algn="ctr"/>
            <a:r>
              <a:rPr lang="ja-JP" altLang="en-US" dirty="0" smtClean="0"/>
              <a:t>対象との距離による観測例</a:t>
            </a:r>
            <a:endParaRPr lang="en-US" altLang="ja-JP" dirty="0"/>
          </a:p>
          <a:p>
            <a:pPr algn="ctr"/>
            <a:r>
              <a:rPr lang="en-US" altLang="ja-JP" sz="1200" dirty="0"/>
              <a:t>[</a:t>
            </a:r>
            <a:r>
              <a:rPr lang="en-US" altLang="ja-JP" sz="1200" dirty="0" err="1"/>
              <a:t>Kidono</a:t>
            </a:r>
            <a:r>
              <a:rPr lang="en-US" altLang="ja-JP" sz="1200" dirty="0"/>
              <a:t>+ 2011] Fig. 1 Copyright 2011 </a:t>
            </a:r>
            <a:r>
              <a:rPr lang="en-US" altLang="ja-JP" sz="1200" dirty="0" smtClean="0"/>
              <a:t>IEEE</a:t>
            </a:r>
            <a:endParaRPr lang="ja-JP" altLang="en-US" sz="1200" dirty="0"/>
          </a:p>
        </p:txBody>
      </p:sp>
      <p:sp>
        <p:nvSpPr>
          <p:cNvPr id="9" name="テキスト ボックス 8"/>
          <p:cNvSpPr txBox="1"/>
          <p:nvPr/>
        </p:nvSpPr>
        <p:spPr>
          <a:xfrm>
            <a:off x="135799" y="6119336"/>
            <a:ext cx="4063625" cy="738664"/>
          </a:xfrm>
          <a:prstGeom prst="rect">
            <a:avLst/>
          </a:prstGeom>
          <a:noFill/>
        </p:spPr>
        <p:txBody>
          <a:bodyPr wrap="square" rtlCol="0">
            <a:spAutoFit/>
          </a:bodyPr>
          <a:lstStyle/>
          <a:p>
            <a:pPr algn="ctr"/>
            <a:r>
              <a:rPr lang="ja-JP" altLang="en-US" dirty="0" smtClean="0"/>
              <a:t>歩行者の観測例</a:t>
            </a:r>
            <a:endParaRPr lang="en-US" altLang="ja-JP" dirty="0" smtClean="0"/>
          </a:p>
          <a:p>
            <a:pPr algn="ctr"/>
            <a:r>
              <a:rPr lang="en-US" altLang="ja-JP" sz="1200" dirty="0" smtClean="0"/>
              <a:t>[</a:t>
            </a:r>
            <a:r>
              <a:rPr lang="en-US" altLang="ja-JP" sz="1200" dirty="0" err="1"/>
              <a:t>Galai</a:t>
            </a:r>
            <a:r>
              <a:rPr lang="en-US" altLang="ja-JP" sz="1200" dirty="0"/>
              <a:t>, </a:t>
            </a:r>
            <a:r>
              <a:rPr lang="en-US" altLang="ja-JP" sz="1200" dirty="0" err="1"/>
              <a:t>Benedek</a:t>
            </a:r>
            <a:r>
              <a:rPr lang="en-US" altLang="ja-JP" sz="1200" dirty="0"/>
              <a:t> 2015] Fig. </a:t>
            </a:r>
            <a:r>
              <a:rPr lang="en-US" altLang="ja-JP" sz="1200" dirty="0" smtClean="0"/>
              <a:t>1 </a:t>
            </a:r>
            <a:r>
              <a:rPr lang="en-US" altLang="ja-JP" sz="1200" dirty="0"/>
              <a:t>Copyright 2015 IEEE</a:t>
            </a:r>
            <a:endParaRPr lang="ja-JP" altLang="en-US" sz="1200" dirty="0"/>
          </a:p>
          <a:p>
            <a:endParaRPr kumimoji="1" lang="ja-JP" altLang="en-US" sz="1200" dirty="0"/>
          </a:p>
        </p:txBody>
      </p:sp>
      <p:pic>
        <p:nvPicPr>
          <p:cNvPr id="13" name="図 12"/>
          <p:cNvPicPr>
            <a:picLocks noChangeAspect="1"/>
          </p:cNvPicPr>
          <p:nvPr/>
        </p:nvPicPr>
        <p:blipFill rotWithShape="1">
          <a:blip r:embed="rId4">
            <a:extLst>
              <a:ext uri="{28A0092B-C50C-407E-A947-70E740481C1C}">
                <a14:useLocalDpi xmlns:a14="http://schemas.microsoft.com/office/drawing/2010/main" val="0"/>
              </a:ext>
            </a:extLst>
          </a:blip>
          <a:srcRect l="70240" t="42843" r="16038" b="27578"/>
          <a:stretch/>
        </p:blipFill>
        <p:spPr>
          <a:xfrm>
            <a:off x="4725660" y="4099178"/>
            <a:ext cx="1748596" cy="2120173"/>
          </a:xfrm>
          <a:prstGeom prst="rect">
            <a:avLst/>
          </a:prstGeom>
        </p:spPr>
      </p:pic>
      <p:sp>
        <p:nvSpPr>
          <p:cNvPr id="15" name="テキスト ボックス 14"/>
          <p:cNvSpPr txBox="1"/>
          <p:nvPr/>
        </p:nvSpPr>
        <p:spPr>
          <a:xfrm>
            <a:off x="3910572" y="6148491"/>
            <a:ext cx="3674853" cy="553998"/>
          </a:xfrm>
          <a:prstGeom prst="rect">
            <a:avLst/>
          </a:prstGeom>
          <a:noFill/>
        </p:spPr>
        <p:txBody>
          <a:bodyPr wrap="square" rtlCol="0">
            <a:spAutoFit/>
          </a:bodyPr>
          <a:lstStyle/>
          <a:p>
            <a:pPr algn="ctr"/>
            <a:r>
              <a:rPr lang="ja-JP" altLang="en-US" dirty="0" smtClean="0"/>
              <a:t>観測点群のシルエット投影</a:t>
            </a:r>
            <a:endParaRPr lang="en-US" altLang="ja-JP" dirty="0"/>
          </a:p>
          <a:p>
            <a:pPr algn="ctr"/>
            <a:r>
              <a:rPr lang="en-US" altLang="ja-JP" sz="1200" dirty="0" smtClean="0"/>
              <a:t>[</a:t>
            </a:r>
            <a:r>
              <a:rPr lang="en-US" altLang="ja-JP" sz="1200" dirty="0" err="1" smtClean="0"/>
              <a:t>Galai</a:t>
            </a:r>
            <a:r>
              <a:rPr lang="en-US" altLang="ja-JP" sz="1200" dirty="0" smtClean="0"/>
              <a:t>, </a:t>
            </a:r>
            <a:r>
              <a:rPr lang="en-US" altLang="ja-JP" sz="1200" dirty="0" err="1" smtClean="0"/>
              <a:t>Benedek</a:t>
            </a:r>
            <a:r>
              <a:rPr lang="en-US" altLang="ja-JP" sz="1200" dirty="0" smtClean="0"/>
              <a:t> 2015] </a:t>
            </a:r>
            <a:r>
              <a:rPr lang="en-US" altLang="ja-JP" sz="1200" dirty="0"/>
              <a:t>Fig. </a:t>
            </a:r>
            <a:r>
              <a:rPr lang="en-US" altLang="ja-JP" sz="1200" dirty="0" smtClean="0"/>
              <a:t>4 </a:t>
            </a:r>
            <a:r>
              <a:rPr lang="en-US" altLang="ja-JP" sz="1200" dirty="0"/>
              <a:t>Copyright </a:t>
            </a:r>
            <a:r>
              <a:rPr lang="en-US" altLang="ja-JP" sz="1200" dirty="0" smtClean="0"/>
              <a:t>2015 IEEE</a:t>
            </a:r>
            <a:endParaRPr lang="ja-JP" altLang="en-US" sz="1200" dirty="0"/>
          </a:p>
        </p:txBody>
      </p:sp>
      <p:pic>
        <p:nvPicPr>
          <p:cNvPr id="17" name="図 16"/>
          <p:cNvPicPr>
            <a:picLocks noChangeAspect="1"/>
          </p:cNvPicPr>
          <p:nvPr/>
        </p:nvPicPr>
        <p:blipFill rotWithShape="1">
          <a:blip r:embed="rId5">
            <a:extLst>
              <a:ext uri="{28A0092B-C50C-407E-A947-70E740481C1C}">
                <a14:useLocalDpi xmlns:a14="http://schemas.microsoft.com/office/drawing/2010/main" val="0"/>
              </a:ext>
            </a:extLst>
          </a:blip>
          <a:srcRect l="27101" t="34000" r="51715" b="48923"/>
          <a:stretch/>
        </p:blipFill>
        <p:spPr>
          <a:xfrm>
            <a:off x="296625" y="4301856"/>
            <a:ext cx="4072495" cy="1846635"/>
          </a:xfrm>
          <a:prstGeom prst="rect">
            <a:avLst/>
          </a:prstGeom>
        </p:spPr>
      </p:pic>
      <p:sp>
        <p:nvSpPr>
          <p:cNvPr id="11" name="正方形/長方形 10"/>
          <p:cNvSpPr/>
          <p:nvPr/>
        </p:nvSpPr>
        <p:spPr>
          <a:xfrm>
            <a:off x="1724500" y="3234518"/>
            <a:ext cx="7780302" cy="907368"/>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ja-JP" altLang="en-US" sz="2400" b="1" dirty="0" smtClean="0">
                <a:solidFill>
                  <a:srgbClr val="0070C0"/>
                </a:solidFill>
              </a:rPr>
              <a:t>低解像度の</a:t>
            </a:r>
            <a:r>
              <a:rPr lang="en-US" altLang="ja-JP" sz="2400" b="1" dirty="0" smtClean="0">
                <a:solidFill>
                  <a:srgbClr val="0070C0"/>
                </a:solidFill>
              </a:rPr>
              <a:t>LiDAR</a:t>
            </a:r>
            <a:r>
              <a:rPr lang="ja-JP" altLang="en-US" sz="2400" b="1" dirty="0" smtClean="0">
                <a:solidFill>
                  <a:srgbClr val="0070C0"/>
                </a:solidFill>
              </a:rPr>
              <a:t>データに対しては適用が困難</a:t>
            </a:r>
            <a:endParaRPr lang="en-US" altLang="ja-JP" sz="2400" b="1" dirty="0" smtClean="0">
              <a:solidFill>
                <a:srgbClr val="0070C0"/>
              </a:solidFill>
            </a:endParaRPr>
          </a:p>
          <a:p>
            <a:pPr marL="342900" indent="-342900">
              <a:buFont typeface="Arial" panose="020B0604020202020204" pitchFamily="34" charset="0"/>
              <a:buChar char="•"/>
            </a:pPr>
            <a:r>
              <a:rPr lang="ja-JP" altLang="en-US" sz="2400" b="1" dirty="0" smtClean="0">
                <a:solidFill>
                  <a:srgbClr val="0070C0"/>
                </a:solidFill>
              </a:rPr>
              <a:t>被験者数が少ない</a:t>
            </a:r>
            <a:r>
              <a:rPr lang="en-US" altLang="ja-JP" sz="2400" b="1" dirty="0" smtClean="0">
                <a:solidFill>
                  <a:srgbClr val="0070C0"/>
                </a:solidFill>
              </a:rPr>
              <a:t>(</a:t>
            </a:r>
            <a:r>
              <a:rPr lang="ja-JP" altLang="en-US" sz="2400" b="1" dirty="0">
                <a:solidFill>
                  <a:srgbClr val="0070C0"/>
                </a:solidFill>
              </a:rPr>
              <a:t>高々</a:t>
            </a:r>
            <a:r>
              <a:rPr lang="en-US" altLang="ja-JP" sz="2400" b="1" dirty="0" smtClean="0">
                <a:solidFill>
                  <a:srgbClr val="0070C0"/>
                </a:solidFill>
              </a:rPr>
              <a:t>200</a:t>
            </a:r>
            <a:r>
              <a:rPr lang="ja-JP" altLang="en-US" sz="2400" b="1" dirty="0" smtClean="0">
                <a:solidFill>
                  <a:srgbClr val="0070C0"/>
                </a:solidFill>
              </a:rPr>
              <a:t>名程度</a:t>
            </a:r>
            <a:r>
              <a:rPr lang="en-US" altLang="ja-JP" sz="2400" b="1" dirty="0" smtClean="0">
                <a:solidFill>
                  <a:srgbClr val="0070C0"/>
                </a:solidFill>
              </a:rPr>
              <a:t>)</a:t>
            </a:r>
          </a:p>
        </p:txBody>
      </p:sp>
      <p:sp>
        <p:nvSpPr>
          <p:cNvPr id="5" name="右矢印 4"/>
          <p:cNvSpPr/>
          <p:nvPr/>
        </p:nvSpPr>
        <p:spPr>
          <a:xfrm>
            <a:off x="4369120" y="5115201"/>
            <a:ext cx="356540" cy="4209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3972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本研究の目的</a:t>
            </a:r>
            <a:endParaRPr kumimoji="1" lang="ja-JP" altLang="en-US" dirty="0"/>
          </a:p>
        </p:txBody>
      </p:sp>
      <p:sp>
        <p:nvSpPr>
          <p:cNvPr id="3" name="コンテンツ プレースホルダー 2"/>
          <p:cNvSpPr>
            <a:spLocks noGrp="1"/>
          </p:cNvSpPr>
          <p:nvPr>
            <p:ph idx="1"/>
          </p:nvPr>
        </p:nvSpPr>
        <p:spPr>
          <a:xfrm>
            <a:off x="838200" y="1521526"/>
            <a:ext cx="10515600" cy="4351338"/>
          </a:xfrm>
        </p:spPr>
        <p:txBody>
          <a:bodyPr/>
          <a:lstStyle/>
          <a:p>
            <a:r>
              <a:rPr lang="en-US" altLang="ja-JP" dirty="0"/>
              <a:t>LiDAR</a:t>
            </a:r>
            <a:r>
              <a:rPr lang="ja-JP" altLang="en-US" dirty="0"/>
              <a:t>歩容認証の解像度に対する感度</a:t>
            </a:r>
            <a:r>
              <a:rPr lang="ja-JP" altLang="en-US" dirty="0" smtClean="0"/>
              <a:t>解析</a:t>
            </a:r>
            <a:endParaRPr lang="en-US" altLang="ja-JP" dirty="0" smtClean="0"/>
          </a:p>
          <a:p>
            <a:pPr lvl="1"/>
            <a:r>
              <a:rPr kumimoji="1" lang="ja-JP" altLang="en-US" dirty="0" smtClean="0"/>
              <a:t>人体モデルベースの歩容認証を利用</a:t>
            </a:r>
            <a:endParaRPr kumimoji="1" lang="en-US" altLang="ja-JP" dirty="0" smtClean="0"/>
          </a:p>
          <a:p>
            <a:pPr lvl="2"/>
            <a:r>
              <a:rPr lang="ja-JP" altLang="en-US" dirty="0"/>
              <a:t>解像度</a:t>
            </a:r>
            <a:r>
              <a:rPr lang="ja-JP" altLang="en-US" dirty="0" smtClean="0"/>
              <a:t>によらず一定の特徴表現が可能</a:t>
            </a:r>
            <a:endParaRPr lang="en-US" altLang="ja-JP" dirty="0" smtClean="0"/>
          </a:p>
          <a:p>
            <a:pPr lvl="1"/>
            <a:r>
              <a:rPr kumimoji="1" lang="ja-JP" altLang="en-US" dirty="0" smtClean="0"/>
              <a:t>大規模</a:t>
            </a:r>
            <a:r>
              <a:rPr kumimoji="1" lang="en-US" altLang="ja-JP" dirty="0" smtClean="0"/>
              <a:t>3</a:t>
            </a:r>
            <a:r>
              <a:rPr kumimoji="1" lang="ja-JP" altLang="en-US" dirty="0" smtClean="0"/>
              <a:t>次元歩容モデルによる</a:t>
            </a:r>
            <a:r>
              <a:rPr kumimoji="1" lang="en-US" altLang="ja-JP" dirty="0" smtClean="0"/>
              <a:t>LiDAR</a:t>
            </a:r>
            <a:r>
              <a:rPr lang="ja-JP" altLang="en-US" dirty="0"/>
              <a:t>の</a:t>
            </a:r>
            <a:r>
              <a:rPr kumimoji="1" lang="ja-JP" altLang="en-US" dirty="0" smtClean="0"/>
              <a:t>シミュレーションデータを利用</a:t>
            </a:r>
            <a:endParaRPr kumimoji="1" lang="en-US" altLang="ja-JP" dirty="0" smtClean="0"/>
          </a:p>
        </p:txBody>
      </p:sp>
      <p:sp>
        <p:nvSpPr>
          <p:cNvPr id="4" name="スライド番号プレースホルダー 3"/>
          <p:cNvSpPr>
            <a:spLocks noGrp="1"/>
          </p:cNvSpPr>
          <p:nvPr>
            <p:ph type="sldNum" sz="quarter" idx="12"/>
          </p:nvPr>
        </p:nvSpPr>
        <p:spPr>
          <a:xfrm>
            <a:off x="8839059" y="6243924"/>
            <a:ext cx="2743200" cy="365125"/>
          </a:xfrm>
        </p:spPr>
        <p:txBody>
          <a:bodyPr/>
          <a:lstStyle/>
          <a:p>
            <a:fld id="{EA51A05E-B569-4259-A2EF-BD064D50C5F0}" type="slidenum">
              <a:rPr kumimoji="1" lang="ja-JP" altLang="en-US" smtClean="0"/>
              <a:t>4</a:t>
            </a:fld>
            <a:endParaRPr kumimoji="1" lang="ja-JP" altLang="en-US" dirty="0"/>
          </a:p>
        </p:txBody>
      </p:sp>
      <p:pic>
        <p:nvPicPr>
          <p:cNvPr id="11" name="図 10"/>
          <p:cNvPicPr>
            <a:picLocks noChangeAspect="1"/>
          </p:cNvPicPr>
          <p:nvPr/>
        </p:nvPicPr>
        <p:blipFill rotWithShape="1">
          <a:blip r:embed="rId3">
            <a:extLst>
              <a:ext uri="{28A0092B-C50C-407E-A947-70E740481C1C}">
                <a14:useLocalDpi xmlns:a14="http://schemas.microsoft.com/office/drawing/2010/main" val="0"/>
              </a:ext>
            </a:extLst>
          </a:blip>
          <a:srcRect l="3891" r="73656" b="15392"/>
          <a:stretch/>
        </p:blipFill>
        <p:spPr>
          <a:xfrm>
            <a:off x="8238856" y="3216407"/>
            <a:ext cx="1421068" cy="2330630"/>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51807" r="24553" b="16807"/>
          <a:stretch/>
        </p:blipFill>
        <p:spPr>
          <a:xfrm>
            <a:off x="3435073" y="3440235"/>
            <a:ext cx="1259456" cy="1928976"/>
          </a:xfrm>
          <a:prstGeom prst="rect">
            <a:avLst/>
          </a:prstGeom>
        </p:spPr>
      </p:pic>
      <p:cxnSp>
        <p:nvCxnSpPr>
          <p:cNvPr id="9" name="直線矢印コネクタ 8"/>
          <p:cNvCxnSpPr/>
          <p:nvPr/>
        </p:nvCxnSpPr>
        <p:spPr>
          <a:xfrm>
            <a:off x="4694529" y="4404723"/>
            <a:ext cx="6901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7150947" y="4381722"/>
            <a:ext cx="1087909"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10586222" y="3797520"/>
            <a:ext cx="1485321" cy="12767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歩容認証</a:t>
            </a:r>
            <a:endParaRPr kumimoji="1" lang="en-US" altLang="ja-JP" dirty="0" smtClean="0">
              <a:solidFill>
                <a:schemeClr val="tx1"/>
              </a:solidFill>
            </a:endParaRPr>
          </a:p>
          <a:p>
            <a:pPr algn="ctr"/>
            <a:r>
              <a:rPr kumimoji="1" lang="ja-JP" altLang="en-US" dirty="0" smtClean="0">
                <a:solidFill>
                  <a:schemeClr val="tx1"/>
                </a:solidFill>
              </a:rPr>
              <a:t>モデル</a:t>
            </a:r>
            <a:endParaRPr kumimoji="1" lang="ja-JP" altLang="en-US" dirty="0">
              <a:solidFill>
                <a:schemeClr val="tx1"/>
              </a:solidFill>
            </a:endParaRPr>
          </a:p>
        </p:txBody>
      </p:sp>
      <p:cxnSp>
        <p:nvCxnSpPr>
          <p:cNvPr id="17" name="直線矢印コネクタ 16"/>
          <p:cNvCxnSpPr>
            <a:endCxn id="15" idx="1"/>
          </p:cNvCxnSpPr>
          <p:nvPr/>
        </p:nvCxnSpPr>
        <p:spPr>
          <a:xfrm>
            <a:off x="9835097" y="4435874"/>
            <a:ext cx="75112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840159" y="5351332"/>
            <a:ext cx="2342074" cy="646331"/>
          </a:xfrm>
          <a:prstGeom prst="rect">
            <a:avLst/>
          </a:prstGeom>
          <a:noFill/>
        </p:spPr>
        <p:txBody>
          <a:bodyPr wrap="square" rtlCol="0">
            <a:spAutoFit/>
          </a:bodyPr>
          <a:lstStyle/>
          <a:p>
            <a:r>
              <a:rPr kumimoji="1" lang="en-US" altLang="ja-JP" dirty="0" smtClean="0"/>
              <a:t>LiDAR</a:t>
            </a:r>
            <a:r>
              <a:rPr kumimoji="1" lang="ja-JP" altLang="en-US" dirty="0" smtClean="0"/>
              <a:t>シミュレーションデータ生成</a:t>
            </a:r>
            <a:endParaRPr kumimoji="1" lang="ja-JP" altLang="en-US" dirty="0"/>
          </a:p>
        </p:txBody>
      </p:sp>
      <p:sp>
        <p:nvSpPr>
          <p:cNvPr id="21" name="テキスト ボックス 20"/>
          <p:cNvSpPr txBox="1"/>
          <p:nvPr/>
        </p:nvSpPr>
        <p:spPr>
          <a:xfrm>
            <a:off x="8007919" y="5451767"/>
            <a:ext cx="2389623" cy="369332"/>
          </a:xfrm>
          <a:prstGeom prst="rect">
            <a:avLst/>
          </a:prstGeom>
          <a:noFill/>
        </p:spPr>
        <p:txBody>
          <a:bodyPr wrap="square" rtlCol="0">
            <a:spAutoFit/>
          </a:bodyPr>
          <a:lstStyle/>
          <a:p>
            <a:r>
              <a:rPr lang="ja-JP" altLang="en-US" dirty="0"/>
              <a:t>人体</a:t>
            </a:r>
            <a:r>
              <a:rPr lang="ja-JP" altLang="en-US" dirty="0" smtClean="0"/>
              <a:t>モデル</a:t>
            </a:r>
            <a:r>
              <a:rPr lang="ja-JP" altLang="en-US" dirty="0"/>
              <a:t>推定</a:t>
            </a:r>
            <a:r>
              <a:rPr lang="ja-JP" altLang="en-US" dirty="0" smtClean="0"/>
              <a:t>結果</a:t>
            </a:r>
            <a:endParaRPr kumimoji="1" lang="ja-JP" altLang="en-US" dirty="0"/>
          </a:p>
        </p:txBody>
      </p:sp>
      <p:sp>
        <p:nvSpPr>
          <p:cNvPr id="22" name="正方形/長方形 21"/>
          <p:cNvSpPr/>
          <p:nvPr/>
        </p:nvSpPr>
        <p:spPr>
          <a:xfrm>
            <a:off x="235381" y="3192353"/>
            <a:ext cx="10130190" cy="30173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p:cNvSpPr/>
          <p:nvPr/>
        </p:nvSpPr>
        <p:spPr>
          <a:xfrm>
            <a:off x="5384645" y="3766367"/>
            <a:ext cx="1743516" cy="12767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人体モデル</a:t>
            </a:r>
            <a:endParaRPr kumimoji="1" lang="en-US" altLang="ja-JP" dirty="0" smtClean="0">
              <a:solidFill>
                <a:schemeClr val="tx1"/>
              </a:solidFill>
            </a:endParaRPr>
          </a:p>
          <a:p>
            <a:pPr algn="ctr"/>
            <a:r>
              <a:rPr lang="ja-JP" altLang="en-US" dirty="0">
                <a:solidFill>
                  <a:schemeClr val="tx1"/>
                </a:solidFill>
              </a:rPr>
              <a:t>推定器</a:t>
            </a:r>
            <a:endParaRPr kumimoji="1" lang="ja-JP" altLang="en-US" dirty="0">
              <a:solidFill>
                <a:schemeClr val="tx1"/>
              </a:solidFill>
            </a:endParaRPr>
          </a:p>
        </p:txBody>
      </p:sp>
      <p:pic>
        <p:nvPicPr>
          <p:cNvPr id="14" name="図 13"/>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335532" y="3239041"/>
            <a:ext cx="1624846" cy="1624846"/>
          </a:xfrm>
          <a:prstGeom prst="rect">
            <a:avLst/>
          </a:prstGeom>
        </p:spPr>
      </p:pic>
      <p:pic>
        <p:nvPicPr>
          <p:cNvPr id="16" name="図 15"/>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87373" y="3491100"/>
            <a:ext cx="1569897" cy="1569897"/>
          </a:xfrm>
          <a:prstGeom prst="rect">
            <a:avLst/>
          </a:prstGeom>
        </p:spPr>
      </p:pic>
      <p:pic>
        <p:nvPicPr>
          <p:cNvPr id="18" name="図 17"/>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23191" y="4141200"/>
            <a:ext cx="1558455" cy="1558455"/>
          </a:xfrm>
          <a:prstGeom prst="rect">
            <a:avLst/>
          </a:prstGeom>
        </p:spPr>
      </p:pic>
      <p:sp>
        <p:nvSpPr>
          <p:cNvPr id="19" name="テキスト ボックス 18"/>
          <p:cNvSpPr txBox="1"/>
          <p:nvPr/>
        </p:nvSpPr>
        <p:spPr>
          <a:xfrm rot="19546960">
            <a:off x="1130250" y="4174445"/>
            <a:ext cx="705062"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23" name="テキスト ボックス 22"/>
          <p:cNvSpPr txBox="1"/>
          <p:nvPr/>
        </p:nvSpPr>
        <p:spPr>
          <a:xfrm>
            <a:off x="995008" y="5423866"/>
            <a:ext cx="1532128" cy="646331"/>
          </a:xfrm>
          <a:prstGeom prst="rect">
            <a:avLst/>
          </a:prstGeom>
          <a:noFill/>
        </p:spPr>
        <p:txBody>
          <a:bodyPr wrap="square" rtlCol="0">
            <a:spAutoFit/>
          </a:bodyPr>
          <a:lstStyle/>
          <a:p>
            <a:r>
              <a:rPr kumimoji="1" lang="ja-JP" altLang="en-US" dirty="0" smtClean="0"/>
              <a:t>大規模</a:t>
            </a:r>
            <a:r>
              <a:rPr kumimoji="1" lang="en-US" altLang="ja-JP" dirty="0" smtClean="0"/>
              <a:t>3</a:t>
            </a:r>
            <a:r>
              <a:rPr kumimoji="1" lang="ja-JP" altLang="en-US" dirty="0" smtClean="0"/>
              <a:t>次元歩容モデル</a:t>
            </a:r>
            <a:endParaRPr kumimoji="1" lang="ja-JP" altLang="en-US" dirty="0"/>
          </a:p>
        </p:txBody>
      </p:sp>
      <p:cxnSp>
        <p:nvCxnSpPr>
          <p:cNvPr id="36" name="直線矢印コネクタ 35"/>
          <p:cNvCxnSpPr>
            <a:endCxn id="6" idx="1"/>
          </p:cNvCxnSpPr>
          <p:nvPr/>
        </p:nvCxnSpPr>
        <p:spPr>
          <a:xfrm>
            <a:off x="2661313" y="4404723"/>
            <a:ext cx="7737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821372" y="6263266"/>
            <a:ext cx="3698544" cy="461665"/>
          </a:xfrm>
          <a:prstGeom prst="rect">
            <a:avLst/>
          </a:prstGeom>
          <a:noFill/>
        </p:spPr>
        <p:txBody>
          <a:bodyPr wrap="square" rtlCol="0">
            <a:spAutoFit/>
          </a:bodyPr>
          <a:lstStyle/>
          <a:p>
            <a:r>
              <a:rPr kumimoji="1" lang="ja-JP" altLang="en-US" sz="2400" dirty="0" smtClean="0">
                <a:solidFill>
                  <a:srgbClr val="FF0000"/>
                </a:solidFill>
              </a:rPr>
              <a:t>本研究で扱う範囲</a:t>
            </a:r>
            <a:endParaRPr kumimoji="1" lang="ja-JP" altLang="en-US" sz="2400" dirty="0">
              <a:solidFill>
                <a:srgbClr val="FF0000"/>
              </a:solidFill>
            </a:endParaRPr>
          </a:p>
        </p:txBody>
      </p:sp>
    </p:spTree>
    <p:extLst>
      <p:ext uri="{BB962C8B-B14F-4D97-AF65-F5344CB8AC3E}">
        <p14:creationId xmlns:p14="http://schemas.microsoft.com/office/powerpoint/2010/main" val="392944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smtClean="0"/>
              <a:t>シミュレーションデータ生成のための</a:t>
            </a:r>
            <a:r>
              <a:rPr kumimoji="1" lang="en-US" altLang="ja-JP" sz="4000" dirty="0" smtClean="0"/>
              <a:t/>
            </a:r>
            <a:br>
              <a:rPr kumimoji="1" lang="en-US" altLang="ja-JP" sz="4000" dirty="0" smtClean="0"/>
            </a:br>
            <a:r>
              <a:rPr kumimoji="1" lang="ja-JP" altLang="en-US" sz="4000" dirty="0" smtClean="0"/>
              <a:t>大規模歩行者</a:t>
            </a:r>
            <a:r>
              <a:rPr kumimoji="1" lang="en-US" altLang="ja-JP" sz="4000" dirty="0" smtClean="0"/>
              <a:t>3</a:t>
            </a:r>
            <a:r>
              <a:rPr kumimoji="1" lang="ja-JP" altLang="en-US" sz="4000" dirty="0" smtClean="0"/>
              <a:t>次元メッシュモデル</a:t>
            </a:r>
            <a:endParaRPr kumimoji="1" lang="ja-JP" altLang="en-US" sz="4000" dirty="0"/>
          </a:p>
        </p:txBody>
      </p:sp>
      <p:sp>
        <p:nvSpPr>
          <p:cNvPr id="3" name="コンテンツ プレースホルダー 2"/>
          <p:cNvSpPr>
            <a:spLocks noGrp="1"/>
          </p:cNvSpPr>
          <p:nvPr>
            <p:ph sz="half" idx="1"/>
          </p:nvPr>
        </p:nvSpPr>
        <p:spPr>
          <a:xfrm>
            <a:off x="360680" y="2187934"/>
            <a:ext cx="4815169" cy="3755666"/>
          </a:xfrm>
        </p:spPr>
        <p:txBody>
          <a:bodyPr>
            <a:normAutofit/>
          </a:bodyPr>
          <a:lstStyle/>
          <a:p>
            <a:r>
              <a:rPr kumimoji="1" lang="en-US" altLang="ja-JP" dirty="0" smtClean="0"/>
              <a:t>OUMVLP-Mesh </a:t>
            </a:r>
            <a:r>
              <a:rPr kumimoji="1" lang="en-US" altLang="ja-JP" sz="1800" dirty="0" smtClean="0"/>
              <a:t>[Li+ 2022]</a:t>
            </a:r>
          </a:p>
          <a:p>
            <a:pPr lvl="1"/>
            <a:r>
              <a:rPr kumimoji="1" lang="ja-JP" altLang="en-US" dirty="0" smtClean="0"/>
              <a:t>被験者数</a:t>
            </a:r>
            <a:r>
              <a:rPr kumimoji="1" lang="en-US" altLang="ja-JP" dirty="0" smtClean="0"/>
              <a:t>: 10,307</a:t>
            </a:r>
            <a:r>
              <a:rPr kumimoji="1" lang="ja-JP" altLang="en-US" dirty="0" smtClean="0"/>
              <a:t>人</a:t>
            </a:r>
            <a:endParaRPr kumimoji="1" lang="en-US" altLang="ja-JP" dirty="0" smtClean="0"/>
          </a:p>
          <a:p>
            <a:pPr lvl="1"/>
            <a:r>
              <a:rPr kumimoji="1" lang="ja-JP" altLang="en-US" dirty="0" smtClean="0"/>
              <a:t>内容</a:t>
            </a:r>
            <a:r>
              <a:rPr kumimoji="1" lang="en-US" altLang="ja-JP" dirty="0" smtClean="0"/>
              <a:t>: </a:t>
            </a:r>
          </a:p>
        </p:txBody>
      </p:sp>
      <p:sp>
        <p:nvSpPr>
          <p:cNvPr id="4" name="スライド番号プレースホルダー 3"/>
          <p:cNvSpPr>
            <a:spLocks noGrp="1"/>
          </p:cNvSpPr>
          <p:nvPr>
            <p:ph type="sldNum" sz="quarter" idx="12"/>
          </p:nvPr>
        </p:nvSpPr>
        <p:spPr/>
        <p:txBody>
          <a:bodyPr/>
          <a:lstStyle/>
          <a:p>
            <a:fld id="{EA51A05E-B569-4259-A2EF-BD064D50C5F0}" type="slidenum">
              <a:rPr kumimoji="1" lang="ja-JP" altLang="en-US" smtClean="0"/>
              <a:t>5</a:t>
            </a:fld>
            <a:endParaRPr kumimoji="1" lang="ja-JP" altLang="en-US"/>
          </a:p>
        </p:txBody>
      </p:sp>
      <p:sp>
        <p:nvSpPr>
          <p:cNvPr id="12" name="正方形/長方形 11"/>
          <p:cNvSpPr/>
          <p:nvPr/>
        </p:nvSpPr>
        <p:spPr>
          <a:xfrm>
            <a:off x="967500" y="3494766"/>
            <a:ext cx="4638554" cy="322670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954274" y="3494766"/>
            <a:ext cx="4934673" cy="32459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36019" t="5628" r="34821" b="5874"/>
          <a:stretch/>
        </p:blipFill>
        <p:spPr>
          <a:xfrm>
            <a:off x="6384479" y="3554723"/>
            <a:ext cx="1506021" cy="2356481"/>
          </a:xfrm>
          <a:prstGeom prst="rect">
            <a:avLst/>
          </a:prstGeom>
        </p:spPr>
      </p:pic>
      <p:pic>
        <p:nvPicPr>
          <p:cNvPr id="11" name="図 10"/>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935069" y="3732088"/>
            <a:ext cx="2172943" cy="2172943"/>
          </a:xfrm>
          <a:prstGeom prst="rect">
            <a:avLst/>
          </a:prstGeom>
        </p:spPr>
      </p:pic>
      <p:pic>
        <p:nvPicPr>
          <p:cNvPr id="16" name="図 15"/>
          <p:cNvPicPr>
            <a:picLocks noChangeAspect="1"/>
          </p:cNvPicPr>
          <p:nvPr/>
        </p:nvPicPr>
        <p:blipFill rotWithShape="1">
          <a:blip r:embed="rId5" cstate="print">
            <a:extLst>
              <a:ext uri="{28A0092B-C50C-407E-A947-70E740481C1C}">
                <a14:useLocalDpi xmlns:a14="http://schemas.microsoft.com/office/drawing/2010/main" val="0"/>
              </a:ext>
            </a:extLst>
          </a:blip>
          <a:srcRect l="49103" t="59709" r="48218" b="33347"/>
          <a:stretch/>
        </p:blipFill>
        <p:spPr>
          <a:xfrm>
            <a:off x="9148397" y="3861104"/>
            <a:ext cx="1034569" cy="1382336"/>
          </a:xfrm>
          <a:prstGeom prst="rect">
            <a:avLst/>
          </a:prstGeom>
          <a:ln w="28575">
            <a:solidFill>
              <a:srgbClr val="FF0000"/>
            </a:solidFill>
          </a:ln>
        </p:spPr>
      </p:pic>
      <p:sp>
        <p:nvSpPr>
          <p:cNvPr id="17" name="正方形/長方形 16"/>
          <p:cNvSpPr/>
          <p:nvPr/>
        </p:nvSpPr>
        <p:spPr>
          <a:xfrm>
            <a:off x="7102457" y="4962209"/>
            <a:ext cx="119332" cy="112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p:cNvCxnSpPr>
            <a:stCxn id="17" idx="0"/>
          </p:cNvCxnSpPr>
          <p:nvPr/>
        </p:nvCxnSpPr>
        <p:spPr>
          <a:xfrm flipV="1">
            <a:off x="7162123" y="3828983"/>
            <a:ext cx="1983793" cy="1133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7" idx="2"/>
          </p:cNvCxnSpPr>
          <p:nvPr/>
        </p:nvCxnSpPr>
        <p:spPr>
          <a:xfrm>
            <a:off x="7162123" y="5074352"/>
            <a:ext cx="1983793" cy="169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90197" y="5848208"/>
            <a:ext cx="5870361" cy="892552"/>
          </a:xfrm>
          <a:prstGeom prst="rect">
            <a:avLst/>
          </a:prstGeom>
          <a:noFill/>
        </p:spPr>
        <p:txBody>
          <a:bodyPr wrap="square" rtlCol="0">
            <a:spAutoFit/>
          </a:bodyPr>
          <a:lstStyle/>
          <a:p>
            <a:pPr lvl="2" algn="ctr"/>
            <a:r>
              <a:rPr lang="en-US" altLang="ja-JP" sz="2000" dirty="0" smtClean="0"/>
              <a:t>SMPL </a:t>
            </a:r>
            <a:r>
              <a:rPr lang="en-US" altLang="ja-JP" sz="1600" dirty="0" smtClean="0"/>
              <a:t>(Skinned Multi Person Linear)</a:t>
            </a:r>
            <a:r>
              <a:rPr lang="ja-JP" altLang="en-US" sz="2000" dirty="0" smtClean="0"/>
              <a:t>モデル</a:t>
            </a:r>
            <a:r>
              <a:rPr lang="en-US" altLang="ja-JP" sz="1400" dirty="0"/>
              <a:t>[</a:t>
            </a:r>
            <a:r>
              <a:rPr lang="en-US" altLang="ja-JP" sz="1400" dirty="0" err="1"/>
              <a:t>Loper</a:t>
            </a:r>
            <a:r>
              <a:rPr lang="en-US" altLang="ja-JP" sz="1400" dirty="0"/>
              <a:t>+</a:t>
            </a:r>
            <a:r>
              <a:rPr lang="ja-JP" altLang="en-US" sz="1400" dirty="0"/>
              <a:t> </a:t>
            </a:r>
            <a:r>
              <a:rPr lang="en-US" altLang="ja-JP" sz="1400" dirty="0" smtClean="0"/>
              <a:t>2015]</a:t>
            </a:r>
          </a:p>
          <a:p>
            <a:pPr lvl="2" algn="ctr"/>
            <a:r>
              <a:rPr kumimoji="1" lang="ja-JP" altLang="en-US" dirty="0" smtClean="0"/>
              <a:t>体型・姿勢からなる</a:t>
            </a:r>
            <a:r>
              <a:rPr kumimoji="1" lang="en-US" altLang="ja-JP" dirty="0" smtClean="0"/>
              <a:t>85</a:t>
            </a:r>
            <a:r>
              <a:rPr kumimoji="1" lang="ja-JP" altLang="en-US" dirty="0" smtClean="0"/>
              <a:t>次元パラメータ</a:t>
            </a:r>
            <a:endParaRPr kumimoji="1" lang="ja-JP" altLang="en-US" sz="2800" dirty="0"/>
          </a:p>
        </p:txBody>
      </p:sp>
      <p:sp>
        <p:nvSpPr>
          <p:cNvPr id="26" name="テキスト ボックス 25"/>
          <p:cNvSpPr txBox="1"/>
          <p:nvPr/>
        </p:nvSpPr>
        <p:spPr>
          <a:xfrm>
            <a:off x="6749722" y="6009107"/>
            <a:ext cx="3343776" cy="646331"/>
          </a:xfrm>
          <a:prstGeom prst="rect">
            <a:avLst/>
          </a:prstGeom>
          <a:noFill/>
        </p:spPr>
        <p:txBody>
          <a:bodyPr wrap="square" rtlCol="0">
            <a:spAutoFit/>
          </a:bodyPr>
          <a:lstStyle/>
          <a:p>
            <a:pPr algn="ctr"/>
            <a:r>
              <a:rPr lang="en-US" altLang="ja-JP" dirty="0" smtClean="0"/>
              <a:t>6,890</a:t>
            </a:r>
            <a:r>
              <a:rPr lang="ja-JP" altLang="en-US" dirty="0" smtClean="0"/>
              <a:t>個の頂点から構成される</a:t>
            </a:r>
            <a:r>
              <a:rPr lang="en-US" altLang="ja-JP" dirty="0"/>
              <a:t>3</a:t>
            </a:r>
            <a:r>
              <a:rPr lang="ja-JP" altLang="en-US" dirty="0"/>
              <a:t>次元人体</a:t>
            </a:r>
            <a:r>
              <a:rPr lang="ja-JP" altLang="en-US" dirty="0" smtClean="0"/>
              <a:t>メッシュ</a:t>
            </a:r>
            <a:endParaRPr lang="en-US" altLang="ja-JP" dirty="0"/>
          </a:p>
        </p:txBody>
      </p:sp>
    </p:spTree>
    <p:extLst>
      <p:ext uri="{BB962C8B-B14F-4D97-AF65-F5344CB8AC3E}">
        <p14:creationId xmlns:p14="http://schemas.microsoft.com/office/powerpoint/2010/main" val="1901716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838200" y="365125"/>
            <a:ext cx="10515600" cy="1325563"/>
          </a:xfrm>
        </p:spPr>
        <p:txBody>
          <a:bodyPr/>
          <a:lstStyle/>
          <a:p>
            <a:r>
              <a:rPr kumimoji="1" lang="en-US" altLang="ja-JP" dirty="0" smtClean="0"/>
              <a:t>LiDAR</a:t>
            </a:r>
            <a:r>
              <a:rPr kumimoji="1" lang="ja-JP" altLang="en-US" dirty="0" smtClean="0"/>
              <a:t>シミュレーションデータ生成</a:t>
            </a:r>
            <a:endParaRPr kumimoji="1" lang="ja-JP" altLang="en-US" dirty="0"/>
          </a:p>
        </p:txBody>
      </p:sp>
      <p:pic>
        <p:nvPicPr>
          <p:cNvPr id="3" name="コンテンツ プレースホルダー 2"/>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6434" b="6358"/>
          <a:stretch/>
        </p:blipFill>
        <p:spPr>
          <a:xfrm>
            <a:off x="1464251" y="1845477"/>
            <a:ext cx="8939213" cy="4875997"/>
          </a:xfrm>
        </p:spPr>
      </p:pic>
      <p:sp>
        <p:nvSpPr>
          <p:cNvPr id="2" name="スライド番号プレースホルダー 1"/>
          <p:cNvSpPr>
            <a:spLocks noGrp="1"/>
          </p:cNvSpPr>
          <p:nvPr>
            <p:ph type="sldNum" sz="quarter" idx="12"/>
          </p:nvPr>
        </p:nvSpPr>
        <p:spPr/>
        <p:txBody>
          <a:bodyPr/>
          <a:lstStyle/>
          <a:p>
            <a:fld id="{EA51A05E-B569-4259-A2EF-BD064D50C5F0}" type="slidenum">
              <a:rPr kumimoji="1" lang="ja-JP" altLang="en-US" smtClean="0"/>
              <a:t>6</a:t>
            </a:fld>
            <a:endParaRPr kumimoji="1" lang="ja-JP" altLang="en-US"/>
          </a:p>
        </p:txBody>
      </p:sp>
      <p:cxnSp>
        <p:nvCxnSpPr>
          <p:cNvPr id="28" name="直線矢印コネクタ 27"/>
          <p:cNvCxnSpPr/>
          <p:nvPr/>
        </p:nvCxnSpPr>
        <p:spPr>
          <a:xfrm flipV="1">
            <a:off x="1570093" y="2456233"/>
            <a:ext cx="2399370" cy="174703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1631251" y="2260791"/>
            <a:ext cx="0" cy="144221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2805240" y="2046770"/>
            <a:ext cx="1909539" cy="369332"/>
          </a:xfrm>
          <a:prstGeom prst="rect">
            <a:avLst/>
          </a:prstGeom>
          <a:noFill/>
        </p:spPr>
        <p:txBody>
          <a:bodyPr wrap="square" rtlCol="0">
            <a:spAutoFit/>
          </a:bodyPr>
          <a:lstStyle/>
          <a:p>
            <a:r>
              <a:rPr kumimoji="1" lang="ja-JP" altLang="en-US" dirty="0" smtClean="0"/>
              <a:t>方位角</a:t>
            </a:r>
            <a:r>
              <a:rPr kumimoji="1" lang="en-US" altLang="ja-JP" dirty="0" smtClean="0"/>
              <a:t> 40°</a:t>
            </a:r>
          </a:p>
        </p:txBody>
      </p:sp>
      <p:sp>
        <p:nvSpPr>
          <p:cNvPr id="42" name="テキスト ボックス 41"/>
          <p:cNvSpPr txBox="1"/>
          <p:nvPr/>
        </p:nvSpPr>
        <p:spPr>
          <a:xfrm>
            <a:off x="217961" y="2217283"/>
            <a:ext cx="1673526" cy="369332"/>
          </a:xfrm>
          <a:prstGeom prst="rect">
            <a:avLst/>
          </a:prstGeom>
          <a:noFill/>
        </p:spPr>
        <p:txBody>
          <a:bodyPr wrap="square" rtlCol="0">
            <a:spAutoFit/>
          </a:bodyPr>
          <a:lstStyle/>
          <a:p>
            <a:r>
              <a:rPr kumimoji="1" lang="ja-JP" altLang="en-US" dirty="0" smtClean="0"/>
              <a:t>仰俯角</a:t>
            </a:r>
            <a:r>
              <a:rPr kumimoji="1" lang="en-US" altLang="ja-JP" dirty="0" smtClean="0"/>
              <a:t> 20°</a:t>
            </a:r>
          </a:p>
        </p:txBody>
      </p:sp>
      <p:sp>
        <p:nvSpPr>
          <p:cNvPr id="5" name="角丸四角形吹き出し 4"/>
          <p:cNvSpPr/>
          <p:nvPr/>
        </p:nvSpPr>
        <p:spPr>
          <a:xfrm>
            <a:off x="9982200" y="5050821"/>
            <a:ext cx="1310616" cy="451654"/>
          </a:xfrm>
          <a:prstGeom prst="wedgeRoundRectCallout">
            <a:avLst>
              <a:gd name="adj1" fmla="val -74290"/>
              <a:gd name="adj2" fmla="val 3331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smtClean="0">
                <a:solidFill>
                  <a:schemeClr val="tx1"/>
                </a:solidFill>
              </a:rPr>
              <a:t>LiDAR</a:t>
            </a:r>
            <a:endParaRPr kumimoji="1" lang="ja-JP" altLang="en-US" dirty="0">
              <a:solidFill>
                <a:schemeClr val="tx1"/>
              </a:solidFill>
            </a:endParaRPr>
          </a:p>
        </p:txBody>
      </p:sp>
      <p:cxnSp>
        <p:nvCxnSpPr>
          <p:cNvPr id="7" name="直線矢印コネクタ 6"/>
          <p:cNvCxnSpPr/>
          <p:nvPr/>
        </p:nvCxnSpPr>
        <p:spPr>
          <a:xfrm>
            <a:off x="1962107" y="4283476"/>
            <a:ext cx="6718457" cy="243799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78841" y="3459192"/>
            <a:ext cx="1483266" cy="369332"/>
          </a:xfrm>
          <a:prstGeom prst="rect">
            <a:avLst/>
          </a:prstGeom>
          <a:noFill/>
        </p:spPr>
        <p:txBody>
          <a:bodyPr wrap="square" rtlCol="0">
            <a:spAutoFit/>
          </a:bodyPr>
          <a:lstStyle/>
          <a:p>
            <a:r>
              <a:rPr kumimoji="1" lang="ja-JP" altLang="en-US" dirty="0" smtClean="0"/>
              <a:t>観測視野</a:t>
            </a:r>
            <a:endParaRPr kumimoji="1" lang="ja-JP" altLang="en-US" dirty="0"/>
          </a:p>
        </p:txBody>
      </p:sp>
      <p:sp>
        <p:nvSpPr>
          <p:cNvPr id="13" name="角丸四角形吹き出し 12"/>
          <p:cNvSpPr/>
          <p:nvPr/>
        </p:nvSpPr>
        <p:spPr>
          <a:xfrm>
            <a:off x="5191887" y="1690689"/>
            <a:ext cx="4139895" cy="1905728"/>
          </a:xfrm>
          <a:prstGeom prst="wedgeRoundRectCallout">
            <a:avLst>
              <a:gd name="adj1" fmla="val -93873"/>
              <a:gd name="adj2" fmla="val 40684"/>
              <a:gd name="adj3" fmla="val 16667"/>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観測角度間隔</a:t>
            </a:r>
            <a:r>
              <a:rPr lang="en-US" altLang="ja-JP" dirty="0" smtClean="0">
                <a:solidFill>
                  <a:schemeClr val="tx1"/>
                </a:solidFill>
              </a:rPr>
              <a:t>: </a:t>
            </a:r>
            <a:r>
              <a:rPr lang="ja-JP" altLang="en-US" dirty="0" smtClean="0">
                <a:solidFill>
                  <a:schemeClr val="tx1"/>
                </a:solidFill>
              </a:rPr>
              <a:t>解像度</a:t>
            </a:r>
            <a:endParaRPr kumimoji="1" lang="en-US" altLang="ja-JP" dirty="0" smtClean="0">
              <a:solidFill>
                <a:schemeClr val="tx1"/>
              </a:solidFill>
            </a:endParaRPr>
          </a:p>
          <a:p>
            <a:pPr algn="ctr"/>
            <a:endParaRPr lang="en-US" altLang="ja-JP" dirty="0">
              <a:solidFill>
                <a:schemeClr val="tx1"/>
              </a:solidFill>
            </a:endParaRPr>
          </a:p>
          <a:p>
            <a:pPr algn="ctr"/>
            <a:endParaRPr lang="en-US" altLang="ja-JP" dirty="0" smtClean="0">
              <a:solidFill>
                <a:schemeClr val="tx1"/>
              </a:solidFill>
            </a:endParaRPr>
          </a:p>
          <a:p>
            <a:pPr algn="ctr"/>
            <a:endParaRPr lang="en-US" altLang="ja-JP" dirty="0">
              <a:solidFill>
                <a:schemeClr val="tx1"/>
              </a:solidFill>
            </a:endParaRPr>
          </a:p>
          <a:p>
            <a:pPr algn="ctr"/>
            <a:endParaRPr lang="en-US" altLang="ja-JP" dirty="0">
              <a:solidFill>
                <a:schemeClr val="tx1"/>
              </a:solidFill>
            </a:endParaRPr>
          </a:p>
          <a:p>
            <a:pPr algn="ctr"/>
            <a:r>
              <a:rPr kumimoji="1" lang="ja-JP" altLang="en-US" dirty="0" smtClean="0">
                <a:solidFill>
                  <a:schemeClr val="tx1"/>
                </a:solidFill>
              </a:rPr>
              <a:t>間隔大</a:t>
            </a:r>
            <a:r>
              <a:rPr kumimoji="1" lang="en-US" altLang="ja-JP" dirty="0" smtClean="0">
                <a:solidFill>
                  <a:schemeClr val="tx1"/>
                </a:solidFill>
              </a:rPr>
              <a:t>:</a:t>
            </a:r>
            <a:r>
              <a:rPr lang="ja-JP" altLang="en-US" dirty="0">
                <a:solidFill>
                  <a:schemeClr val="tx1"/>
                </a:solidFill>
              </a:rPr>
              <a:t> </a:t>
            </a:r>
            <a:r>
              <a:rPr lang="ja-JP" altLang="en-US" dirty="0" smtClean="0">
                <a:solidFill>
                  <a:schemeClr val="tx1"/>
                </a:solidFill>
              </a:rPr>
              <a:t>低解像度 　</a:t>
            </a:r>
            <a:r>
              <a:rPr kumimoji="1" lang="ja-JP" altLang="en-US" dirty="0" smtClean="0">
                <a:solidFill>
                  <a:schemeClr val="tx1"/>
                </a:solidFill>
              </a:rPr>
              <a:t>間隔小</a:t>
            </a:r>
            <a:r>
              <a:rPr kumimoji="1" lang="en-US" altLang="ja-JP" dirty="0" smtClean="0">
                <a:solidFill>
                  <a:schemeClr val="tx1"/>
                </a:solidFill>
              </a:rPr>
              <a:t>: </a:t>
            </a:r>
            <a:r>
              <a:rPr kumimoji="1" lang="ja-JP" altLang="en-US" dirty="0" smtClean="0">
                <a:solidFill>
                  <a:schemeClr val="tx1"/>
                </a:solidFill>
              </a:rPr>
              <a:t>高解像度</a:t>
            </a:r>
            <a:endParaRPr kumimoji="1" lang="en-US" altLang="ja-JP" dirty="0" smtClean="0">
              <a:solidFill>
                <a:schemeClr val="tx1"/>
              </a:solidFill>
            </a:endParaRPr>
          </a:p>
        </p:txBody>
      </p:sp>
      <p:sp>
        <p:nvSpPr>
          <p:cNvPr id="15" name="テキスト ボックス 14"/>
          <p:cNvSpPr txBox="1"/>
          <p:nvPr/>
        </p:nvSpPr>
        <p:spPr>
          <a:xfrm>
            <a:off x="3531065" y="5242278"/>
            <a:ext cx="1660823" cy="369332"/>
          </a:xfrm>
          <a:prstGeom prst="rect">
            <a:avLst/>
          </a:prstGeom>
          <a:noFill/>
        </p:spPr>
        <p:txBody>
          <a:bodyPr wrap="square" rtlCol="0">
            <a:spAutoFit/>
          </a:bodyPr>
          <a:lstStyle/>
          <a:p>
            <a:r>
              <a:rPr kumimoji="1" lang="en-US" altLang="ja-JP" dirty="0" smtClean="0"/>
              <a:t>12</a:t>
            </a:r>
            <a:r>
              <a:rPr kumimoji="1" lang="ja-JP" altLang="en-US" dirty="0" smtClean="0"/>
              <a:t>ｍ</a:t>
            </a:r>
            <a:endParaRPr kumimoji="1" lang="ja-JP" altLang="en-US" dirty="0"/>
          </a:p>
        </p:txBody>
      </p:sp>
      <p:cxnSp>
        <p:nvCxnSpPr>
          <p:cNvPr id="18" name="曲線コネクタ 17"/>
          <p:cNvCxnSpPr/>
          <p:nvPr/>
        </p:nvCxnSpPr>
        <p:spPr>
          <a:xfrm rot="5400000" flipH="1" flipV="1">
            <a:off x="3259667" y="3312749"/>
            <a:ext cx="127002" cy="74080"/>
          </a:xfrm>
          <a:prstGeom prst="curvedConnector3">
            <a:avLst>
              <a:gd name="adj1" fmla="val 75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5832675" y="2251573"/>
            <a:ext cx="897424" cy="3890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5832675" y="2606375"/>
            <a:ext cx="885990" cy="4066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832675" y="2606376"/>
            <a:ext cx="8974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7767014" y="2261936"/>
            <a:ext cx="897424" cy="3886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7767014" y="2651029"/>
            <a:ext cx="874274" cy="4066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7767014" y="2651029"/>
            <a:ext cx="8974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755580" y="2476025"/>
            <a:ext cx="905990" cy="1745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a:off x="7764146" y="2650603"/>
            <a:ext cx="858994" cy="18539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5" name="グループ化 24"/>
          <p:cNvGrpSpPr/>
          <p:nvPr/>
        </p:nvGrpSpPr>
        <p:grpSpPr>
          <a:xfrm>
            <a:off x="9026261" y="5438137"/>
            <a:ext cx="665589" cy="495333"/>
            <a:chOff x="9026261" y="5438137"/>
            <a:chExt cx="665589" cy="495333"/>
          </a:xfrm>
        </p:grpSpPr>
        <p:sp>
          <p:nvSpPr>
            <p:cNvPr id="12" name="フローチャート: 結合子 11"/>
            <p:cNvSpPr/>
            <p:nvPr/>
          </p:nvSpPr>
          <p:spPr>
            <a:xfrm flipH="1">
              <a:off x="9286063" y="5623572"/>
              <a:ext cx="45719"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ローチャート: 磁気ディスク 34"/>
            <p:cNvSpPr/>
            <p:nvPr/>
          </p:nvSpPr>
          <p:spPr>
            <a:xfrm>
              <a:off x="9026261" y="5734845"/>
              <a:ext cx="665589" cy="198625"/>
            </a:xfrm>
            <a:prstGeom prst="flowChartMagneticDisk">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ローチャート: 磁気ディスク 32"/>
            <p:cNvSpPr/>
            <p:nvPr/>
          </p:nvSpPr>
          <p:spPr>
            <a:xfrm>
              <a:off x="9026261" y="5562600"/>
              <a:ext cx="665589" cy="247635"/>
            </a:xfrm>
            <a:prstGeom prst="flowChartMagneticDisk">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磁気ディスク 5"/>
            <p:cNvSpPr/>
            <p:nvPr/>
          </p:nvSpPr>
          <p:spPr>
            <a:xfrm>
              <a:off x="9026261" y="5438137"/>
              <a:ext cx="665589" cy="198625"/>
            </a:xfrm>
            <a:prstGeom prst="flowChartMagneticDisk">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11782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628891" y="370289"/>
            <a:ext cx="10724909" cy="1325563"/>
          </a:xfrm>
        </p:spPr>
        <p:txBody>
          <a:bodyPr/>
          <a:lstStyle/>
          <a:p>
            <a:r>
              <a:rPr lang="en-US" altLang="ja-JP" dirty="0" smtClean="0"/>
              <a:t>LiDAR</a:t>
            </a:r>
            <a:r>
              <a:rPr lang="ja-JP" altLang="en-US" dirty="0" smtClean="0"/>
              <a:t>シミュレーションデータ生成結果</a:t>
            </a:r>
            <a:endParaRPr kumimoji="1" lang="ja-JP" altLang="en-US" dirty="0"/>
          </a:p>
        </p:txBody>
      </p:sp>
      <p:sp>
        <p:nvSpPr>
          <p:cNvPr id="4" name="スライド番号プレースホルダー 3"/>
          <p:cNvSpPr>
            <a:spLocks noGrp="1"/>
          </p:cNvSpPr>
          <p:nvPr>
            <p:ph type="sldNum" sz="quarter" idx="12"/>
          </p:nvPr>
        </p:nvSpPr>
        <p:spPr/>
        <p:txBody>
          <a:bodyPr/>
          <a:lstStyle/>
          <a:p>
            <a:fld id="{EA51A05E-B569-4259-A2EF-BD064D50C5F0}" type="slidenum">
              <a:rPr kumimoji="1" lang="ja-JP" altLang="en-US" smtClean="0"/>
              <a:t>7</a:t>
            </a:fld>
            <a:endParaRPr kumimoji="1" lang="ja-JP" altLang="en-US"/>
          </a:p>
        </p:txBody>
      </p:sp>
      <p:graphicFrame>
        <p:nvGraphicFramePr>
          <p:cNvPr id="9" name="表 8"/>
          <p:cNvGraphicFramePr>
            <a:graphicFrameLocks noGrp="1"/>
          </p:cNvGraphicFramePr>
          <p:nvPr>
            <p:extLst>
              <p:ext uri="{D42A27DB-BD31-4B8C-83A1-F6EECF244321}">
                <p14:modId xmlns:p14="http://schemas.microsoft.com/office/powerpoint/2010/main" val="2996558025"/>
              </p:ext>
            </p:extLst>
          </p:nvPr>
        </p:nvGraphicFramePr>
        <p:xfrm>
          <a:off x="451832" y="1440000"/>
          <a:ext cx="10800000" cy="5004000"/>
        </p:xfrm>
        <a:graphic>
          <a:graphicData uri="http://schemas.openxmlformats.org/drawingml/2006/table">
            <a:tbl>
              <a:tblPr firstRow="1" bandRow="1">
                <a:tableStyleId>{5940675A-B579-460E-94D1-54222C63F5DA}</a:tableStyleId>
              </a:tblPr>
              <a:tblGrid>
                <a:gridCol w="2700000">
                  <a:extLst>
                    <a:ext uri="{9D8B030D-6E8A-4147-A177-3AD203B41FA5}">
                      <a16:colId xmlns:a16="http://schemas.microsoft.com/office/drawing/2014/main" val="3081233979"/>
                    </a:ext>
                  </a:extLst>
                </a:gridCol>
                <a:gridCol w="2700000">
                  <a:extLst>
                    <a:ext uri="{9D8B030D-6E8A-4147-A177-3AD203B41FA5}">
                      <a16:colId xmlns:a16="http://schemas.microsoft.com/office/drawing/2014/main" val="2895892869"/>
                    </a:ext>
                  </a:extLst>
                </a:gridCol>
                <a:gridCol w="2700000">
                  <a:extLst>
                    <a:ext uri="{9D8B030D-6E8A-4147-A177-3AD203B41FA5}">
                      <a16:colId xmlns:a16="http://schemas.microsoft.com/office/drawing/2014/main" val="3885622885"/>
                    </a:ext>
                  </a:extLst>
                </a:gridCol>
                <a:gridCol w="2700000">
                  <a:extLst>
                    <a:ext uri="{9D8B030D-6E8A-4147-A177-3AD203B41FA5}">
                      <a16:colId xmlns:a16="http://schemas.microsoft.com/office/drawing/2014/main" val="2333047175"/>
                    </a:ext>
                  </a:extLst>
                </a:gridCol>
              </a:tblGrid>
              <a:tr h="885616">
                <a:tc>
                  <a:txBody>
                    <a:bodyPr/>
                    <a:lstStyle/>
                    <a:p>
                      <a:r>
                        <a:rPr kumimoji="1" lang="ja-JP" altLang="en-US" dirty="0" smtClean="0"/>
                        <a:t>水平解像度</a:t>
                      </a:r>
                      <a:r>
                        <a:rPr kumimoji="1" lang="en-US" altLang="ja-JP" dirty="0" smtClean="0"/>
                        <a:t>(°)</a:t>
                      </a:r>
                    </a:p>
                    <a:p>
                      <a:r>
                        <a:rPr kumimoji="1" lang="en-US" altLang="ja-JP" dirty="0" smtClean="0"/>
                        <a:t>x</a:t>
                      </a:r>
                      <a:r>
                        <a:rPr kumimoji="1" lang="ja-JP" altLang="en-US" dirty="0" smtClean="0"/>
                        <a:t>垂直解像度</a:t>
                      </a:r>
                      <a:r>
                        <a:rPr kumimoji="1" lang="en-US" altLang="ja-JP" dirty="0" smtClean="0"/>
                        <a:t>(°)</a:t>
                      </a:r>
                      <a:endParaRPr kumimoji="1" lang="ja-JP" altLang="en-US" dirty="0"/>
                    </a:p>
                  </a:txBody>
                  <a:tcPr anchor="ctr"/>
                </a:tc>
                <a:tc>
                  <a:txBody>
                    <a:bodyPr/>
                    <a:lstStyle/>
                    <a:p>
                      <a:pPr algn="ctr"/>
                      <a:r>
                        <a:rPr kumimoji="1" lang="en-US" altLang="ja-JP" dirty="0" smtClean="0"/>
                        <a:t>1.0x1.0</a:t>
                      </a:r>
                      <a:endParaRPr kumimoji="1" lang="ja-JP" altLang="en-US" dirty="0"/>
                    </a:p>
                  </a:txBody>
                  <a:tcPr anchor="ctr"/>
                </a:tc>
                <a:tc>
                  <a:txBody>
                    <a:bodyPr/>
                    <a:lstStyle/>
                    <a:p>
                      <a:pPr algn="ctr"/>
                      <a:r>
                        <a:rPr kumimoji="1" lang="en-US" altLang="ja-JP" dirty="0" smtClean="0"/>
                        <a:t>0.5x0.5</a:t>
                      </a:r>
                      <a:endParaRPr kumimoji="1" lang="ja-JP" altLang="en-US" dirty="0"/>
                    </a:p>
                  </a:txBody>
                  <a:tcPr anchor="ctr"/>
                </a:tc>
                <a:tc>
                  <a:txBody>
                    <a:bodyPr/>
                    <a:lstStyle/>
                    <a:p>
                      <a:pPr algn="ctr"/>
                      <a:r>
                        <a:rPr kumimoji="1" lang="en-US" altLang="ja-JP" dirty="0" smtClean="0"/>
                        <a:t>0.25</a:t>
                      </a:r>
                      <a:r>
                        <a:rPr kumimoji="1" lang="ja-JP" altLang="en-US" dirty="0" err="1" smtClean="0"/>
                        <a:t>ｘ</a:t>
                      </a:r>
                      <a:r>
                        <a:rPr kumimoji="1" lang="en-US" altLang="ja-JP" dirty="0" smtClean="0"/>
                        <a:t>0.25</a:t>
                      </a:r>
                      <a:endParaRPr kumimoji="1" lang="ja-JP" altLang="en-US" dirty="0"/>
                    </a:p>
                  </a:txBody>
                  <a:tcPr anchor="ctr"/>
                </a:tc>
                <a:extLst>
                  <a:ext uri="{0D108BD9-81ED-4DB2-BD59-A6C34878D82A}">
                    <a16:rowId xmlns:a16="http://schemas.microsoft.com/office/drawing/2014/main" val="794846741"/>
                  </a:ext>
                </a:extLst>
              </a:tr>
              <a:tr h="4118384">
                <a:tc>
                  <a:txBody>
                    <a:bodyPr/>
                    <a:lstStyle/>
                    <a:p>
                      <a:pPr algn="ctr"/>
                      <a:r>
                        <a:rPr kumimoji="1" lang="ja-JP" altLang="en-US" dirty="0" smtClean="0"/>
                        <a:t>三次元人体モデル</a:t>
                      </a:r>
                      <a:r>
                        <a:rPr kumimoji="1" lang="en-US" altLang="ja-JP" dirty="0" smtClean="0"/>
                        <a:t>(</a:t>
                      </a:r>
                      <a:r>
                        <a:rPr kumimoji="1" lang="ja-JP" altLang="en-US" dirty="0" smtClean="0">
                          <a:solidFill>
                            <a:srgbClr val="00B050"/>
                          </a:solidFill>
                        </a:rPr>
                        <a:t>緑</a:t>
                      </a:r>
                      <a:r>
                        <a:rPr kumimoji="1" lang="en-US" altLang="ja-JP" dirty="0" smtClean="0"/>
                        <a:t>)</a:t>
                      </a:r>
                      <a:r>
                        <a:rPr kumimoji="1" lang="ja-JP" altLang="en-US" dirty="0" smtClean="0"/>
                        <a:t>と</a:t>
                      </a:r>
                      <a:endParaRPr kumimoji="1" lang="en-US" altLang="ja-JP" dirty="0" smtClean="0"/>
                    </a:p>
                    <a:p>
                      <a:pPr algn="ctr"/>
                      <a:r>
                        <a:rPr kumimoji="1" lang="en-US" altLang="ja-JP" dirty="0" smtClean="0"/>
                        <a:t>LiDAR</a:t>
                      </a:r>
                      <a:r>
                        <a:rPr kumimoji="1" lang="ja-JP" altLang="en-US" dirty="0" smtClean="0"/>
                        <a:t>のシミュレーションデータ</a:t>
                      </a:r>
                      <a:r>
                        <a:rPr kumimoji="1" lang="en-US" altLang="ja-JP" dirty="0" smtClean="0"/>
                        <a:t>(</a:t>
                      </a:r>
                      <a:r>
                        <a:rPr kumimoji="1" lang="ja-JP" altLang="en-US" dirty="0" smtClean="0">
                          <a:solidFill>
                            <a:srgbClr val="FF0000"/>
                          </a:solidFill>
                        </a:rPr>
                        <a:t>赤点</a:t>
                      </a:r>
                      <a:r>
                        <a:rPr kumimoji="1" lang="en-US" altLang="ja-JP" dirty="0" smtClean="0"/>
                        <a:t>)</a:t>
                      </a:r>
                    </a:p>
                  </a:txBody>
                  <a:tcPr anchor="ct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1874729072"/>
                  </a:ext>
                </a:extLst>
              </a:tr>
            </a:tbl>
          </a:graphicData>
        </a:graphic>
      </p:graphicFrame>
      <p:pic>
        <p:nvPicPr>
          <p:cNvPr id="6" name="1.0_i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8703" r="25710"/>
          <a:stretch/>
        </p:blipFill>
        <p:spPr>
          <a:xfrm>
            <a:off x="3281411" y="2765563"/>
            <a:ext cx="2499611" cy="3084274"/>
          </a:xfrm>
          <a:prstGeom prst="rect">
            <a:avLst/>
          </a:prstGeom>
        </p:spPr>
      </p:pic>
      <p:pic>
        <p:nvPicPr>
          <p:cNvPr id="7" name="0.5_in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32282" r="30984"/>
          <a:stretch/>
        </p:blipFill>
        <p:spPr>
          <a:xfrm>
            <a:off x="5991345" y="2568466"/>
            <a:ext cx="2321331" cy="3478468"/>
          </a:xfrm>
          <a:prstGeom prst="rect">
            <a:avLst/>
          </a:prstGeom>
        </p:spPr>
      </p:pic>
      <p:pic>
        <p:nvPicPr>
          <p:cNvPr id="8" name="0.25_int">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1"/>
          <a:srcRect l="30672" r="32500"/>
          <a:stretch/>
        </p:blipFill>
        <p:spPr>
          <a:xfrm>
            <a:off x="8619372" y="2494666"/>
            <a:ext cx="2325763" cy="3552268"/>
          </a:xfrm>
          <a:prstGeom prst="rect">
            <a:avLst/>
          </a:prstGeom>
        </p:spPr>
      </p:pic>
    </p:spTree>
    <p:extLst>
      <p:ext uri="{BB962C8B-B14F-4D97-AF65-F5344CB8AC3E}">
        <p14:creationId xmlns:p14="http://schemas.microsoft.com/office/powerpoint/2010/main" val="61568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52" fill="hold"/>
                                        <p:tgtEl>
                                          <p:spTgt spid="6"/>
                                        </p:tgtEl>
                                      </p:cBhvr>
                                    </p:cmd>
                                  </p:childTnLst>
                                </p:cTn>
                              </p:par>
                              <p:par>
                                <p:cTn id="7" presetID="1" presetClass="mediacall" presetSubtype="0" fill="hold" nodeType="withEffect">
                                  <p:stCondLst>
                                    <p:cond delay="0"/>
                                  </p:stCondLst>
                                  <p:childTnLst>
                                    <p:cmd type="call" cmd="playFrom(0.0)">
                                      <p:cBhvr>
                                        <p:cTn id="8" dur="7552" fill="hold"/>
                                        <p:tgtEl>
                                          <p:spTgt spid="7"/>
                                        </p:tgtEl>
                                      </p:cBhvr>
                                    </p:cmd>
                                  </p:childTnLst>
                                </p:cTn>
                              </p:par>
                              <p:par>
                                <p:cTn id="9" presetID="1" presetClass="mediacall" presetSubtype="0" fill="hold" nodeType="withEffect">
                                  <p:stCondLst>
                                    <p:cond delay="0"/>
                                  </p:stCondLst>
                                  <p:childTnLst>
                                    <p:cmd type="call" cmd="playFrom(0.0)">
                                      <p:cBhvr>
                                        <p:cTn id="10" dur="75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repeatCount="indefinite"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p:cTn id="23" fill="hold" display="0">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30619"/>
            <a:ext cx="10515600" cy="1325563"/>
          </a:xfrm>
        </p:spPr>
        <p:txBody>
          <a:bodyPr/>
          <a:lstStyle/>
          <a:p>
            <a:r>
              <a:rPr lang="ja-JP" altLang="en-US" dirty="0"/>
              <a:t>人体</a:t>
            </a:r>
            <a:r>
              <a:rPr lang="ja-JP" altLang="en-US" dirty="0" smtClean="0"/>
              <a:t>モデル推定器</a:t>
            </a:r>
            <a:endParaRPr kumimoji="1" lang="ja-JP" altLang="en-US" dirty="0"/>
          </a:p>
        </p:txBody>
      </p:sp>
      <mc:AlternateContent xmlns:mc="http://schemas.openxmlformats.org/markup-compatibility/2006" xmlns:a14="http://schemas.microsoft.com/office/drawing/2010/main">
        <mc:Choice Requires="a14">
          <p:sp>
            <p:nvSpPr>
              <p:cNvPr id="8" name="コンテンツ プレースホルダー 7"/>
              <p:cNvSpPr>
                <a:spLocks noGrp="1"/>
              </p:cNvSpPr>
              <p:nvPr>
                <p:ph sz="half" idx="1"/>
              </p:nvPr>
            </p:nvSpPr>
            <p:spPr>
              <a:xfrm>
                <a:off x="701565" y="5051029"/>
                <a:ext cx="3873974" cy="898306"/>
              </a:xfrm>
            </p:spPr>
            <p:txBody>
              <a:bodyPr>
                <a:normAutofit/>
              </a:bodyPr>
              <a:lstStyle/>
              <a:p>
                <a:pPr marL="457200" lvl="1" indent="0">
                  <a:buNone/>
                </a:pPr>
                <a:r>
                  <a:rPr lang="ja-JP" altLang="en-US" dirty="0" smtClean="0"/>
                  <a:t>全体の損失関数</a:t>
                </a:r>
                <a:r>
                  <a:rPr lang="en-US" altLang="ja-JP" dirty="0" smtClean="0"/>
                  <a:t>: </a:t>
                </a:r>
                <a14:m>
                  <m:oMath xmlns:m="http://schemas.openxmlformats.org/officeDocument/2006/math">
                    <m:sSub>
                      <m:sSubPr>
                        <m:ctrlPr>
                          <a:rPr lang="en-US" altLang="ja-JP" i="1" smtClean="0">
                            <a:latin typeface="Cambria Math" panose="02040503050406030204" pitchFamily="18" charset="0"/>
                          </a:rPr>
                        </m:ctrlPr>
                      </m:sSubPr>
                      <m:e>
                        <m:r>
                          <m:rPr>
                            <m:sty m:val="p"/>
                          </m:rPr>
                          <a:rPr lang="en-US" altLang="ja-JP" i="1">
                            <a:latin typeface="Cambria Math" panose="02040503050406030204" pitchFamily="18" charset="0"/>
                          </a:rPr>
                          <m:t>L</m:t>
                        </m:r>
                      </m:e>
                      <m:sub>
                        <m:r>
                          <m:rPr>
                            <m:sty m:val="p"/>
                          </m:rPr>
                          <a:rPr lang="en-US" altLang="ja-JP" i="1">
                            <a:latin typeface="Cambria Math" panose="02040503050406030204" pitchFamily="18" charset="0"/>
                          </a:rPr>
                          <m:t>total</m:t>
                        </m:r>
                      </m:sub>
                    </m:sSub>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m:rPr>
                            <m:sty m:val="p"/>
                          </m:rPr>
                          <a:rPr lang="en-US" altLang="ja-JP" i="1">
                            <a:solidFill>
                              <a:srgbClr val="FF0000"/>
                            </a:solidFill>
                            <a:latin typeface="Cambria Math" panose="02040503050406030204" pitchFamily="18" charset="0"/>
                            <a:ea typeface="Cambria Math" panose="02040503050406030204" pitchFamily="18" charset="0"/>
                          </a:rPr>
                          <m:t>L</m:t>
                        </m:r>
                      </m:e>
                      <m:sub>
                        <m:r>
                          <m:rPr>
                            <m:sty m:val="p"/>
                          </m:rPr>
                          <a:rPr lang="en-US" altLang="ja-JP" i="1">
                            <a:solidFill>
                              <a:srgbClr val="FF0000"/>
                            </a:solidFill>
                            <a:latin typeface="Cambria Math" panose="02040503050406030204" pitchFamily="18" charset="0"/>
                            <a:ea typeface="Cambria Math" panose="02040503050406030204" pitchFamily="18" charset="0"/>
                          </a:rPr>
                          <m:t>SMPL</m:t>
                        </m:r>
                      </m:sub>
                    </m:sSub>
                    <m:r>
                      <a:rPr lang="en-US" altLang="ja-JP" i="1">
                        <a:latin typeface="Cambria Math" panose="02040503050406030204" pitchFamily="18" charset="0"/>
                        <a:ea typeface="Cambria Math" panose="02040503050406030204" pitchFamily="18" charset="0"/>
                      </a:rPr>
                      <m:t>+</m:t>
                    </m:r>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r>
                          <m:rPr>
                            <m:sty m:val="p"/>
                          </m:rPr>
                          <a:rPr lang="en-US" altLang="ja-JP" i="1">
                            <a:solidFill>
                              <a:srgbClr val="0070C0"/>
                            </a:solidFill>
                            <a:latin typeface="Cambria Math" panose="02040503050406030204" pitchFamily="18" charset="0"/>
                            <a:ea typeface="Cambria Math" panose="02040503050406030204" pitchFamily="18" charset="0"/>
                          </a:rPr>
                          <m:t>L</m:t>
                        </m:r>
                      </m:e>
                      <m:sub>
                        <m:r>
                          <m:rPr>
                            <m:sty m:val="p"/>
                          </m:rPr>
                          <a:rPr lang="en-US" altLang="ja-JP" b="0" i="0" smtClean="0">
                            <a:solidFill>
                              <a:srgbClr val="0070C0"/>
                            </a:solidFill>
                            <a:latin typeface="Cambria Math" panose="02040503050406030204" pitchFamily="18" charset="0"/>
                            <a:ea typeface="Cambria Math" panose="02040503050406030204" pitchFamily="18" charset="0"/>
                          </a:rPr>
                          <m:t>mesh</m:t>
                        </m:r>
                      </m:sub>
                    </m:sSub>
                  </m:oMath>
                </a14:m>
                <a:endParaRPr kumimoji="1" lang="en-US" altLang="ja-JP" dirty="0" smtClean="0"/>
              </a:p>
            </p:txBody>
          </p:sp>
        </mc:Choice>
        <mc:Fallback xmlns="">
          <p:sp>
            <p:nvSpPr>
              <p:cNvPr id="8" name="コンテンツ プレースホルダー 7"/>
              <p:cNvSpPr>
                <a:spLocks noGrp="1" noRot="1" noChangeAspect="1" noMove="1" noResize="1" noEditPoints="1" noAdjustHandles="1" noChangeArrowheads="1" noChangeShapeType="1" noTextEdit="1"/>
              </p:cNvSpPr>
              <p:nvPr>
                <p:ph sz="half" idx="1"/>
              </p:nvPr>
            </p:nvSpPr>
            <p:spPr>
              <a:xfrm>
                <a:off x="701565" y="5051029"/>
                <a:ext cx="3873974" cy="898306"/>
              </a:xfrm>
              <a:blipFill>
                <a:blip r:embed="rId19"/>
                <a:stretch>
                  <a:fillRect t="-8844"/>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2"/>
          </p:nvPr>
        </p:nvSpPr>
        <p:spPr>
          <a:xfrm>
            <a:off x="8692387" y="6353914"/>
            <a:ext cx="2743200" cy="365125"/>
          </a:xfrm>
        </p:spPr>
        <p:txBody>
          <a:bodyPr/>
          <a:lstStyle/>
          <a:p>
            <a:fld id="{EA51A05E-B569-4259-A2EF-BD064D50C5F0}" type="slidenum">
              <a:rPr kumimoji="1" lang="ja-JP" altLang="en-US" smtClean="0"/>
              <a:t>8</a:t>
            </a:fld>
            <a:endParaRPr kumimoji="1" lang="ja-JP" altLang="en-US" dirty="0"/>
          </a:p>
        </p:txBody>
      </p:sp>
      <p:grpSp>
        <p:nvGrpSpPr>
          <p:cNvPr id="3" name="グループ化 2"/>
          <p:cNvGrpSpPr/>
          <p:nvPr/>
        </p:nvGrpSpPr>
        <p:grpSpPr>
          <a:xfrm>
            <a:off x="473371" y="1341697"/>
            <a:ext cx="5330410" cy="2409146"/>
            <a:chOff x="6996999" y="1199862"/>
            <a:chExt cx="4823650" cy="1928488"/>
          </a:xfrm>
        </p:grpSpPr>
        <p:grpSp>
          <p:nvGrpSpPr>
            <p:cNvPr id="32" name="グループ化 31"/>
            <p:cNvGrpSpPr/>
            <p:nvPr/>
          </p:nvGrpSpPr>
          <p:grpSpPr>
            <a:xfrm>
              <a:off x="6996999" y="1199862"/>
              <a:ext cx="4823650" cy="1928488"/>
              <a:chOff x="6546308" y="2147448"/>
              <a:chExt cx="4823650" cy="1928488"/>
            </a:xfrm>
          </p:grpSpPr>
          <p:pic>
            <p:nvPicPr>
              <p:cNvPr id="5" name="図 4"/>
              <p:cNvPicPr>
                <a:picLocks noChangeAspect="1"/>
              </p:cNvPicPr>
              <p:nvPr/>
            </p:nvPicPr>
            <p:blipFill rotWithShape="1">
              <a:blip r:embed="rId20">
                <a:extLst>
                  <a:ext uri="{28A0092B-C50C-407E-A947-70E740481C1C}">
                    <a14:useLocalDpi xmlns:a14="http://schemas.microsoft.com/office/drawing/2010/main" val="0"/>
                  </a:ext>
                </a:extLst>
              </a:blip>
              <a:srcRect l="49346" t="410" r="24414" b="19753"/>
              <a:stretch/>
            </p:blipFill>
            <p:spPr>
              <a:xfrm>
                <a:off x="6546308" y="2147448"/>
                <a:ext cx="1456329" cy="1928488"/>
              </a:xfrm>
              <a:prstGeom prst="rect">
                <a:avLst/>
              </a:prstGeom>
            </p:spPr>
          </p:pic>
          <p:grpSp>
            <p:nvGrpSpPr>
              <p:cNvPr id="25" name="グループ化 24"/>
              <p:cNvGrpSpPr/>
              <p:nvPr/>
            </p:nvGrpSpPr>
            <p:grpSpPr>
              <a:xfrm>
                <a:off x="10860902" y="2215483"/>
                <a:ext cx="509056" cy="1635235"/>
                <a:chOff x="11455805" y="4720700"/>
                <a:chExt cx="509056" cy="1635235"/>
              </a:xfrm>
            </p:grpSpPr>
            <p:sp>
              <p:nvSpPr>
                <p:cNvPr id="6" name="正方形/長方形 5"/>
                <p:cNvSpPr/>
                <p:nvPr/>
              </p:nvSpPr>
              <p:spPr>
                <a:xfrm>
                  <a:off x="11554877" y="5076967"/>
                  <a:ext cx="125289" cy="109999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rot="16200000">
                  <a:off x="10993355" y="5384429"/>
                  <a:ext cx="1635235" cy="307777"/>
                </a:xfrm>
                <a:prstGeom prst="rect">
                  <a:avLst/>
                </a:prstGeom>
                <a:noFill/>
              </p:spPr>
              <p:txBody>
                <a:bodyPr wrap="square" rtlCol="0">
                  <a:spAutoFit/>
                </a:bodyPr>
                <a:lstStyle/>
                <a:p>
                  <a:r>
                    <a:rPr kumimoji="1" lang="en-US" altLang="ja-JP" sz="1400" dirty="0" smtClean="0"/>
                    <a:t>SMPL</a:t>
                  </a:r>
                  <a:r>
                    <a:rPr kumimoji="1" lang="ja-JP" altLang="en-US" sz="1400" dirty="0" smtClean="0"/>
                    <a:t>パラメータ</a:t>
                  </a:r>
                  <a:endParaRPr kumimoji="1" lang="ja-JP" altLang="en-US" sz="1400" dirty="0"/>
                </a:p>
              </p:txBody>
            </p:sp>
            <p:sp>
              <p:nvSpPr>
                <p:cNvPr id="10" name="テキスト ボックス 9"/>
                <p:cNvSpPr txBox="1"/>
                <p:nvPr/>
              </p:nvSpPr>
              <p:spPr>
                <a:xfrm>
                  <a:off x="11455805" y="4908670"/>
                  <a:ext cx="496933" cy="261610"/>
                </a:xfrm>
                <a:prstGeom prst="rect">
                  <a:avLst/>
                </a:prstGeom>
                <a:noFill/>
              </p:spPr>
              <p:txBody>
                <a:bodyPr wrap="square" rtlCol="0">
                  <a:spAutoFit/>
                </a:bodyPr>
                <a:lstStyle/>
                <a:p>
                  <a:r>
                    <a:rPr kumimoji="1" lang="en-US" altLang="ja-JP" sz="1100" dirty="0" smtClean="0"/>
                    <a:t>85</a:t>
                  </a:r>
                  <a:endParaRPr kumimoji="1" lang="ja-JP" altLang="en-US" dirty="0"/>
                </a:p>
              </p:txBody>
            </p:sp>
          </p:grpSp>
          <p:cxnSp>
            <p:nvCxnSpPr>
              <p:cNvPr id="12" name="直線矢印コネクタ 11"/>
              <p:cNvCxnSpPr>
                <a:stCxn id="5" idx="3"/>
                <a:endCxn id="14" idx="0"/>
              </p:cNvCxnSpPr>
              <p:nvPr/>
            </p:nvCxnSpPr>
            <p:spPr>
              <a:xfrm>
                <a:off x="8002637" y="3111692"/>
                <a:ext cx="503010" cy="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台形 13"/>
              <p:cNvSpPr/>
              <p:nvPr/>
            </p:nvSpPr>
            <p:spPr>
              <a:xfrm rot="16200000">
                <a:off x="8166776" y="2775264"/>
                <a:ext cx="1350601" cy="672859"/>
              </a:xfrm>
              <a:prstGeom prst="trapezoid">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rot="16200000">
                <a:off x="8279953" y="2916525"/>
                <a:ext cx="1163029" cy="473478"/>
              </a:xfrm>
              <a:prstGeom prst="rect">
                <a:avLst/>
              </a:prstGeom>
              <a:noFill/>
            </p:spPr>
            <p:txBody>
              <a:bodyPr wrap="square" rtlCol="0">
                <a:spAutoFit/>
              </a:bodyPr>
              <a:lstStyle/>
              <a:p>
                <a:pPr algn="ctr"/>
                <a:r>
                  <a:rPr kumimoji="1" lang="en-US" altLang="ja-JP" sz="1600" dirty="0" err="1" smtClean="0"/>
                  <a:t>PointNet</a:t>
                </a:r>
                <a:r>
                  <a:rPr kumimoji="1" lang="en-US" altLang="ja-JP" sz="1600" dirty="0" smtClean="0"/>
                  <a:t>++</a:t>
                </a:r>
                <a:endParaRPr lang="en-US" altLang="ja-JP" sz="1600" dirty="0"/>
              </a:p>
              <a:p>
                <a:r>
                  <a:rPr lang="en-US" altLang="ja-JP" sz="1200" dirty="0"/>
                  <a:t>[Qi+ 2017]</a:t>
                </a:r>
                <a:endParaRPr kumimoji="1" lang="ja-JP" altLang="en-US" sz="1200" dirty="0"/>
              </a:p>
            </p:txBody>
          </p:sp>
          <p:sp>
            <p:nvSpPr>
              <p:cNvPr id="17" name="正方形/長方形 16"/>
              <p:cNvSpPr/>
              <p:nvPr/>
            </p:nvSpPr>
            <p:spPr>
              <a:xfrm>
                <a:off x="9741086" y="2436392"/>
                <a:ext cx="646980" cy="1350601"/>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rot="16200000">
                <a:off x="9414005" y="2879151"/>
                <a:ext cx="1278970" cy="529181"/>
              </a:xfrm>
              <a:prstGeom prst="rect">
                <a:avLst/>
              </a:prstGeom>
              <a:noFill/>
            </p:spPr>
            <p:txBody>
              <a:bodyPr wrap="square" rtlCol="0">
                <a:spAutoFit/>
              </a:bodyPr>
              <a:lstStyle/>
              <a:p>
                <a:r>
                  <a:rPr kumimoji="1" lang="ja-JP" altLang="en-US" sz="1600" dirty="0" smtClean="0"/>
                  <a:t>繰返型回帰</a:t>
                </a:r>
                <a:endParaRPr kumimoji="1" lang="en-US" altLang="ja-JP" sz="1600" dirty="0" smtClean="0"/>
              </a:p>
              <a:p>
                <a:r>
                  <a:rPr kumimoji="1" lang="ja-JP" altLang="en-US" sz="1600" dirty="0" smtClean="0"/>
                  <a:t>ネットワーク</a:t>
                </a:r>
                <a:endParaRPr kumimoji="1" lang="ja-JP" altLang="en-US" sz="1600" dirty="0"/>
              </a:p>
            </p:txBody>
          </p:sp>
          <p:cxnSp>
            <p:nvCxnSpPr>
              <p:cNvPr id="20" name="直線矢印コネクタ 19"/>
              <p:cNvCxnSpPr>
                <a:stCxn id="14" idx="2"/>
                <a:endCxn id="17" idx="1"/>
              </p:cNvCxnSpPr>
              <p:nvPr/>
            </p:nvCxnSpPr>
            <p:spPr>
              <a:xfrm>
                <a:off x="9178506" y="3111693"/>
                <a:ext cx="56258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7" idx="3"/>
                <a:endCxn id="6" idx="1"/>
              </p:cNvCxnSpPr>
              <p:nvPr/>
            </p:nvCxnSpPr>
            <p:spPr>
              <a:xfrm>
                <a:off x="10388066" y="3111693"/>
                <a:ext cx="571908" cy="1005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曲線コネクタ 34"/>
            <p:cNvCxnSpPr>
              <a:stCxn id="17" idx="1"/>
              <a:endCxn id="17" idx="0"/>
            </p:cNvCxnSpPr>
            <p:nvPr/>
          </p:nvCxnSpPr>
          <p:spPr>
            <a:xfrm rot="10800000" flipH="1">
              <a:off x="10191777" y="1488807"/>
              <a:ext cx="323490" cy="675301"/>
            </a:xfrm>
            <a:prstGeom prst="curvedConnector4">
              <a:avLst>
                <a:gd name="adj1" fmla="val -70667"/>
                <a:gd name="adj2" fmla="val 133852"/>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図 18"/>
          <p:cNvPicPr>
            <a:picLocks noChangeAspect="1"/>
          </p:cNvPicPr>
          <p:nvPr/>
        </p:nvPicPr>
        <p:blipFill>
          <a:blip r:embed="rId2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5321593" y="1834311"/>
            <a:ext cx="1813309" cy="1813309"/>
          </a:xfrm>
          <a:prstGeom prst="rect">
            <a:avLst/>
          </a:prstGeom>
        </p:spPr>
      </p:pic>
      <p:pic>
        <p:nvPicPr>
          <p:cNvPr id="22" name="図 21"/>
          <p:cNvPicPr>
            <a:picLocks noChangeAspect="1"/>
          </p:cNvPicPr>
          <p:nvPr/>
        </p:nvPicPr>
        <p:blipFill>
          <a:blip r:embed="rId2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5266222" y="4380164"/>
            <a:ext cx="1809919" cy="1809919"/>
          </a:xfrm>
          <a:prstGeom prst="rect">
            <a:avLst/>
          </a:prstGeom>
        </p:spPr>
      </p:pic>
      <p:sp>
        <p:nvSpPr>
          <p:cNvPr id="23" name="右矢印 22"/>
          <p:cNvSpPr/>
          <p:nvPr/>
        </p:nvSpPr>
        <p:spPr>
          <a:xfrm>
            <a:off x="2082698" y="2448089"/>
            <a:ext cx="555854" cy="246985"/>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右矢印 27"/>
          <p:cNvSpPr/>
          <p:nvPr/>
        </p:nvSpPr>
        <p:spPr>
          <a:xfrm>
            <a:off x="4718733" y="2435693"/>
            <a:ext cx="621683" cy="259381"/>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矢印 28"/>
          <p:cNvSpPr/>
          <p:nvPr/>
        </p:nvSpPr>
        <p:spPr>
          <a:xfrm>
            <a:off x="3371792" y="2422777"/>
            <a:ext cx="618679" cy="272297"/>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右矢印 29"/>
          <p:cNvSpPr/>
          <p:nvPr/>
        </p:nvSpPr>
        <p:spPr>
          <a:xfrm>
            <a:off x="7012962" y="2464965"/>
            <a:ext cx="1880941" cy="230109"/>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p:cNvPicPr>
            <a:picLocks noChangeAspect="1"/>
          </p:cNvPicPr>
          <p:nvPr/>
        </p:nvPicPr>
        <p:blipFill rotWithShape="1">
          <a:blip r:embed="rId23">
            <a:extLst>
              <a:ext uri="{28A0092B-C50C-407E-A947-70E740481C1C}">
                <a14:useLocalDpi xmlns:a14="http://schemas.microsoft.com/office/drawing/2010/main" val="0"/>
              </a:ext>
            </a:extLst>
          </a:blip>
          <a:srcRect l="39075" r="34936" b="8587"/>
          <a:stretch/>
        </p:blipFill>
        <p:spPr>
          <a:xfrm>
            <a:off x="9416414" y="1596911"/>
            <a:ext cx="771535" cy="1966216"/>
          </a:xfrm>
          <a:prstGeom prst="rect">
            <a:avLst/>
          </a:prstGeom>
        </p:spPr>
      </p:pic>
      <p:pic>
        <p:nvPicPr>
          <p:cNvPr id="33" name="図 32"/>
          <p:cNvPicPr>
            <a:picLocks noChangeAspect="1"/>
          </p:cNvPicPr>
          <p:nvPr/>
        </p:nvPicPr>
        <p:blipFill rotWithShape="1">
          <a:blip r:embed="rId24">
            <a:extLst>
              <a:ext uri="{28A0092B-C50C-407E-A947-70E740481C1C}">
                <a14:useLocalDpi xmlns:a14="http://schemas.microsoft.com/office/drawing/2010/main" val="0"/>
              </a:ext>
            </a:extLst>
          </a:blip>
          <a:srcRect l="40758" t="4436" r="32497" b="8696"/>
          <a:stretch/>
        </p:blipFill>
        <p:spPr>
          <a:xfrm>
            <a:off x="9450475" y="4414047"/>
            <a:ext cx="804615" cy="1960128"/>
          </a:xfrm>
          <a:prstGeom prst="rect">
            <a:avLst/>
          </a:prstGeom>
        </p:spPr>
      </p:pic>
      <p:sp>
        <p:nvSpPr>
          <p:cNvPr id="34" name="上下矢印 33"/>
          <p:cNvSpPr/>
          <p:nvPr/>
        </p:nvSpPr>
        <p:spPr>
          <a:xfrm>
            <a:off x="5844975" y="3905905"/>
            <a:ext cx="163878" cy="449520"/>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上下矢印 35"/>
          <p:cNvSpPr/>
          <p:nvPr/>
        </p:nvSpPr>
        <p:spPr>
          <a:xfrm>
            <a:off x="9647841" y="3850856"/>
            <a:ext cx="182880" cy="434402"/>
          </a:xfrm>
          <a:prstGeom prst="up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6092535" y="3944493"/>
                <a:ext cx="1726947" cy="369332"/>
              </a:xfrm>
              <a:prstGeom prst="rect">
                <a:avLst/>
              </a:prstGeom>
              <a:noFill/>
            </p:spPr>
            <p:txBody>
              <a:bodyPr wrap="square" rtlCol="0">
                <a:spAutoFit/>
              </a:bodyPr>
              <a:lstStyle/>
              <a:p>
                <a:r>
                  <a:rPr lang="ja-JP" altLang="en-US" dirty="0" smtClean="0">
                    <a:ea typeface="Cambria Math" panose="02040503050406030204" pitchFamily="18" charset="0"/>
                  </a:rPr>
                  <a:t>誤差 </a:t>
                </a:r>
                <a14:m>
                  <m:oMath xmlns:m="http://schemas.openxmlformats.org/officeDocument/2006/math">
                    <m:sSub>
                      <m:sSubPr>
                        <m:ctrlPr>
                          <a:rPr lang="en-US" altLang="ja-JP" i="1" smtClean="0">
                            <a:solidFill>
                              <a:srgbClr val="FF0000"/>
                            </a:solidFill>
                            <a:latin typeface="Cambria Math" panose="02040503050406030204" pitchFamily="18" charset="0"/>
                            <a:ea typeface="Cambria Math" panose="02040503050406030204" pitchFamily="18" charset="0"/>
                          </a:rPr>
                        </m:ctrlPr>
                      </m:sSubPr>
                      <m:e>
                        <m:r>
                          <m:rPr>
                            <m:sty m:val="p"/>
                          </m:rPr>
                          <a:rPr lang="en-US" altLang="ja-JP" i="1">
                            <a:solidFill>
                              <a:srgbClr val="FF0000"/>
                            </a:solidFill>
                            <a:latin typeface="Cambria Math" panose="02040503050406030204" pitchFamily="18" charset="0"/>
                            <a:ea typeface="Cambria Math" panose="02040503050406030204" pitchFamily="18" charset="0"/>
                          </a:rPr>
                          <m:t>L</m:t>
                        </m:r>
                      </m:e>
                      <m:sub>
                        <m:r>
                          <m:rPr>
                            <m:sty m:val="p"/>
                          </m:rPr>
                          <a:rPr lang="en-US" altLang="ja-JP" i="1">
                            <a:solidFill>
                              <a:srgbClr val="FF0000"/>
                            </a:solidFill>
                            <a:latin typeface="Cambria Math" panose="02040503050406030204" pitchFamily="18" charset="0"/>
                            <a:ea typeface="Cambria Math" panose="02040503050406030204" pitchFamily="18" charset="0"/>
                          </a:rPr>
                          <m:t>SMPL</m:t>
                        </m:r>
                      </m:sub>
                    </m:sSub>
                  </m:oMath>
                </a14:m>
                <a:endParaRPr kumimoji="1" lang="ja-JP" altLang="en-US"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6092535" y="3944493"/>
                <a:ext cx="1726947" cy="369332"/>
              </a:xfrm>
              <a:prstGeom prst="rect">
                <a:avLst/>
              </a:prstGeom>
              <a:blipFill>
                <a:blip r:embed="rId17"/>
                <a:stretch>
                  <a:fillRect l="-2817" t="-14754" b="-180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9817932" y="3928748"/>
                <a:ext cx="1341667" cy="369332"/>
              </a:xfrm>
              <a:prstGeom prst="rect">
                <a:avLst/>
              </a:prstGeom>
              <a:noFill/>
            </p:spPr>
            <p:txBody>
              <a:bodyPr wrap="square" rtlCol="0">
                <a:spAutoFit/>
              </a:bodyPr>
              <a:lstStyle/>
              <a:p>
                <a:r>
                  <a:rPr lang="ja-JP" altLang="en-US" dirty="0" smtClean="0">
                    <a:ea typeface="Cambria Math" panose="02040503050406030204" pitchFamily="18" charset="0"/>
                  </a:rPr>
                  <a:t>誤差</a:t>
                </a:r>
                <a14:m>
                  <m:oMath xmlns:m="http://schemas.openxmlformats.org/officeDocument/2006/math">
                    <m:r>
                      <a:rPr lang="en-US" altLang="ja-JP">
                        <a:solidFill>
                          <a:srgbClr val="0070C0"/>
                        </a:solidFill>
                        <a:latin typeface="Cambria Math" panose="02040503050406030204" pitchFamily="18" charset="0"/>
                        <a:ea typeface="Cambria Math" panose="02040503050406030204" pitchFamily="18" charset="0"/>
                      </a:rPr>
                      <m:t> </m:t>
                    </m:r>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r>
                          <m:rPr>
                            <m:sty m:val="p"/>
                          </m:rPr>
                          <a:rPr lang="en-US" altLang="ja-JP" i="1">
                            <a:solidFill>
                              <a:srgbClr val="0070C0"/>
                            </a:solidFill>
                            <a:latin typeface="Cambria Math" panose="02040503050406030204" pitchFamily="18" charset="0"/>
                            <a:ea typeface="Cambria Math" panose="02040503050406030204" pitchFamily="18" charset="0"/>
                          </a:rPr>
                          <m:t>L</m:t>
                        </m:r>
                      </m:e>
                      <m:sub>
                        <m:r>
                          <m:rPr>
                            <m:sty m:val="p"/>
                          </m:rPr>
                          <a:rPr lang="en-US" altLang="ja-JP">
                            <a:solidFill>
                              <a:srgbClr val="0070C0"/>
                            </a:solidFill>
                            <a:latin typeface="Cambria Math" panose="02040503050406030204" pitchFamily="18" charset="0"/>
                            <a:ea typeface="Cambria Math" panose="02040503050406030204" pitchFamily="18" charset="0"/>
                          </a:rPr>
                          <m:t>mesh</m:t>
                        </m:r>
                      </m:sub>
                    </m:sSub>
                  </m:oMath>
                </a14:m>
                <a:endParaRPr kumimoji="1" lang="ja-JP" altLang="en-US" dirty="0"/>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9817932" y="3928748"/>
                <a:ext cx="1341667" cy="369332"/>
              </a:xfrm>
              <a:prstGeom prst="rect">
                <a:avLst/>
              </a:prstGeom>
              <a:blipFill>
                <a:blip r:embed="rId25"/>
                <a:stretch>
                  <a:fillRect l="-4091" t="-14754" b="-18033"/>
                </a:stretch>
              </a:blipFill>
            </p:spPr>
            <p:txBody>
              <a:bodyPr/>
              <a:lstStyle/>
              <a:p>
                <a:r>
                  <a:rPr lang="ja-JP" altLang="en-US">
                    <a:noFill/>
                  </a:rPr>
                  <a:t> </a:t>
                </a:r>
              </a:p>
            </p:txBody>
          </p:sp>
        </mc:Fallback>
      </mc:AlternateContent>
      <p:sp>
        <p:nvSpPr>
          <p:cNvPr id="39" name="角丸四角形 38"/>
          <p:cNvSpPr/>
          <p:nvPr/>
        </p:nvSpPr>
        <p:spPr>
          <a:xfrm>
            <a:off x="5120639" y="1341696"/>
            <a:ext cx="2549679" cy="526123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p:cNvSpPr/>
          <p:nvPr/>
        </p:nvSpPr>
        <p:spPr>
          <a:xfrm>
            <a:off x="8610600" y="1308464"/>
            <a:ext cx="2368181" cy="529446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5844976" y="6233599"/>
            <a:ext cx="755308" cy="369332"/>
          </a:xfrm>
          <a:prstGeom prst="rect">
            <a:avLst/>
          </a:prstGeom>
          <a:noFill/>
        </p:spPr>
        <p:txBody>
          <a:bodyPr wrap="square" rtlCol="0">
            <a:spAutoFit/>
          </a:bodyPr>
          <a:lstStyle/>
          <a:p>
            <a:r>
              <a:rPr kumimoji="1" lang="ja-JP" altLang="en-US" dirty="0" smtClean="0"/>
              <a:t>真値</a:t>
            </a:r>
            <a:endParaRPr kumimoji="1" lang="ja-JP" altLang="en-US" dirty="0"/>
          </a:p>
        </p:txBody>
      </p:sp>
      <p:sp>
        <p:nvSpPr>
          <p:cNvPr id="42" name="テキスト ボックス 41"/>
          <p:cNvSpPr txBox="1"/>
          <p:nvPr/>
        </p:nvSpPr>
        <p:spPr>
          <a:xfrm>
            <a:off x="9450475" y="6285298"/>
            <a:ext cx="679038" cy="369332"/>
          </a:xfrm>
          <a:prstGeom prst="rect">
            <a:avLst/>
          </a:prstGeom>
          <a:noFill/>
        </p:spPr>
        <p:txBody>
          <a:bodyPr wrap="square" rtlCol="0">
            <a:spAutoFit/>
          </a:bodyPr>
          <a:lstStyle/>
          <a:p>
            <a:r>
              <a:rPr lang="ja-JP" altLang="en-US" dirty="0" smtClean="0"/>
              <a:t>真値</a:t>
            </a:r>
            <a:endParaRPr kumimoji="1" lang="ja-JP" altLang="en-US" dirty="0"/>
          </a:p>
        </p:txBody>
      </p:sp>
      <p:sp>
        <p:nvSpPr>
          <p:cNvPr id="43" name="テキスト ボックス 42"/>
          <p:cNvSpPr txBox="1"/>
          <p:nvPr/>
        </p:nvSpPr>
        <p:spPr>
          <a:xfrm>
            <a:off x="5468253" y="1398640"/>
            <a:ext cx="2028316" cy="369332"/>
          </a:xfrm>
          <a:prstGeom prst="rect">
            <a:avLst/>
          </a:prstGeom>
          <a:noFill/>
        </p:spPr>
        <p:txBody>
          <a:bodyPr wrap="square" rtlCol="0">
            <a:spAutoFit/>
          </a:bodyPr>
          <a:lstStyle/>
          <a:p>
            <a:r>
              <a:rPr kumimoji="1" lang="en-US" altLang="ja-JP" dirty="0" smtClean="0"/>
              <a:t>SMPL</a:t>
            </a:r>
            <a:r>
              <a:rPr kumimoji="1" lang="ja-JP" altLang="en-US" dirty="0" smtClean="0"/>
              <a:t>パラメータ</a:t>
            </a:r>
            <a:endParaRPr kumimoji="1" lang="ja-JP" altLang="en-US" dirty="0"/>
          </a:p>
        </p:txBody>
      </p:sp>
      <p:sp>
        <p:nvSpPr>
          <p:cNvPr id="44" name="テキスト ボックス 43"/>
          <p:cNvSpPr txBox="1"/>
          <p:nvPr/>
        </p:nvSpPr>
        <p:spPr>
          <a:xfrm>
            <a:off x="8935157" y="1361875"/>
            <a:ext cx="1720009" cy="369332"/>
          </a:xfrm>
          <a:prstGeom prst="rect">
            <a:avLst/>
          </a:prstGeom>
          <a:noFill/>
        </p:spPr>
        <p:txBody>
          <a:bodyPr wrap="square" rtlCol="0">
            <a:spAutoFit/>
          </a:bodyPr>
          <a:lstStyle/>
          <a:p>
            <a:r>
              <a:rPr kumimoji="1" lang="ja-JP" altLang="en-US" dirty="0" smtClean="0"/>
              <a:t>人体メッシュ</a:t>
            </a:r>
            <a:endParaRPr kumimoji="1" lang="ja-JP" altLang="en-US" dirty="0"/>
          </a:p>
        </p:txBody>
      </p:sp>
      <p:sp>
        <p:nvSpPr>
          <p:cNvPr id="45" name="テキスト ボックス 44"/>
          <p:cNvSpPr txBox="1"/>
          <p:nvPr/>
        </p:nvSpPr>
        <p:spPr>
          <a:xfrm>
            <a:off x="5489177" y="3469491"/>
            <a:ext cx="1364010" cy="369332"/>
          </a:xfrm>
          <a:prstGeom prst="rect">
            <a:avLst/>
          </a:prstGeom>
          <a:noFill/>
        </p:spPr>
        <p:txBody>
          <a:bodyPr wrap="square" rtlCol="0">
            <a:spAutoFit/>
          </a:bodyPr>
          <a:lstStyle/>
          <a:p>
            <a:r>
              <a:rPr kumimoji="1" lang="ja-JP" altLang="en-US" dirty="0" smtClean="0"/>
              <a:t>推定値</a:t>
            </a:r>
            <a:endParaRPr kumimoji="1" lang="ja-JP" altLang="en-US" dirty="0"/>
          </a:p>
        </p:txBody>
      </p:sp>
      <p:sp>
        <p:nvSpPr>
          <p:cNvPr id="46" name="テキスト ボックス 45"/>
          <p:cNvSpPr txBox="1"/>
          <p:nvPr/>
        </p:nvSpPr>
        <p:spPr>
          <a:xfrm>
            <a:off x="9336698" y="3518943"/>
            <a:ext cx="1454578" cy="369332"/>
          </a:xfrm>
          <a:prstGeom prst="rect">
            <a:avLst/>
          </a:prstGeom>
          <a:noFill/>
        </p:spPr>
        <p:txBody>
          <a:bodyPr wrap="square" rtlCol="0">
            <a:spAutoFit/>
          </a:bodyPr>
          <a:lstStyle/>
          <a:p>
            <a:r>
              <a:rPr kumimoji="1" lang="ja-JP" altLang="en-US" dirty="0" smtClean="0"/>
              <a:t>推定値</a:t>
            </a:r>
            <a:endParaRPr kumimoji="1" lang="ja-JP" altLang="en-US" dirty="0"/>
          </a:p>
        </p:txBody>
      </p:sp>
    </p:spTree>
    <p:extLst>
      <p:ext uri="{BB962C8B-B14F-4D97-AF65-F5344CB8AC3E}">
        <p14:creationId xmlns:p14="http://schemas.microsoft.com/office/powerpoint/2010/main" val="1617147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a:t>
            </a:r>
            <a:r>
              <a:rPr lang="en-US" altLang="ja-JP" dirty="0" smtClean="0"/>
              <a:t>: SMPL</a:t>
            </a:r>
            <a:r>
              <a:rPr lang="ja-JP" altLang="en-US" dirty="0" smtClean="0"/>
              <a:t>パラメータ推定結果</a:t>
            </a:r>
            <a:endParaRPr kumimoji="1" lang="ja-JP" altLang="en-US" dirty="0"/>
          </a:p>
        </p:txBody>
      </p:sp>
      <p:sp>
        <p:nvSpPr>
          <p:cNvPr id="6" name="スライド番号プレースホルダー 5"/>
          <p:cNvSpPr>
            <a:spLocks noGrp="1"/>
          </p:cNvSpPr>
          <p:nvPr>
            <p:ph type="sldNum" sz="quarter" idx="12"/>
          </p:nvPr>
        </p:nvSpPr>
        <p:spPr>
          <a:xfrm>
            <a:off x="8610600" y="6079181"/>
            <a:ext cx="2743200" cy="365125"/>
          </a:xfrm>
        </p:spPr>
        <p:txBody>
          <a:bodyPr/>
          <a:lstStyle/>
          <a:p>
            <a:fld id="{EA51A05E-B569-4259-A2EF-BD064D50C5F0}" type="slidenum">
              <a:rPr kumimoji="1" lang="ja-JP" altLang="en-US" smtClean="0"/>
              <a:t>9</a:t>
            </a:fld>
            <a:endParaRPr kumimoji="1" lang="ja-JP" altLang="en-US" dirty="0"/>
          </a:p>
        </p:txBody>
      </p:sp>
      <p:sp>
        <p:nvSpPr>
          <p:cNvPr id="17" name="テキスト ボックス 16"/>
          <p:cNvSpPr txBox="1"/>
          <p:nvPr/>
        </p:nvSpPr>
        <p:spPr>
          <a:xfrm>
            <a:off x="10375914" y="5843419"/>
            <a:ext cx="977886" cy="369332"/>
          </a:xfrm>
          <a:prstGeom prst="rect">
            <a:avLst/>
          </a:prstGeom>
          <a:noFill/>
        </p:spPr>
        <p:txBody>
          <a:bodyPr wrap="square" rtlCol="0">
            <a:spAutoFit/>
          </a:bodyPr>
          <a:lstStyle/>
          <a:p>
            <a:r>
              <a:rPr kumimoji="1" lang="ja-JP" altLang="en-US" dirty="0" smtClean="0"/>
              <a:t>真値</a:t>
            </a:r>
            <a:endParaRPr kumimoji="1" lang="ja-JP" altLang="en-US" dirty="0"/>
          </a:p>
        </p:txBody>
      </p:sp>
      <p:sp>
        <p:nvSpPr>
          <p:cNvPr id="18" name="テキスト ボックス 17"/>
          <p:cNvSpPr txBox="1"/>
          <p:nvPr/>
        </p:nvSpPr>
        <p:spPr>
          <a:xfrm>
            <a:off x="1190826" y="5705526"/>
            <a:ext cx="1046676" cy="373655"/>
          </a:xfrm>
          <a:prstGeom prst="rect">
            <a:avLst/>
          </a:prstGeom>
          <a:noFill/>
        </p:spPr>
        <p:txBody>
          <a:bodyPr wrap="square" rtlCol="0">
            <a:spAutoFit/>
          </a:bodyPr>
          <a:lstStyle/>
          <a:p>
            <a:r>
              <a:rPr kumimoji="1" lang="en-US" altLang="ja-JP" dirty="0" smtClean="0"/>
              <a:t>1.0x1.0</a:t>
            </a:r>
            <a:endParaRPr kumimoji="1" lang="ja-JP" altLang="en-US" dirty="0"/>
          </a:p>
        </p:txBody>
      </p:sp>
      <p:sp>
        <p:nvSpPr>
          <p:cNvPr id="19" name="テキスト ボックス 18"/>
          <p:cNvSpPr txBox="1"/>
          <p:nvPr/>
        </p:nvSpPr>
        <p:spPr>
          <a:xfrm>
            <a:off x="4529200" y="5824259"/>
            <a:ext cx="1910686" cy="369332"/>
          </a:xfrm>
          <a:prstGeom prst="rect">
            <a:avLst/>
          </a:prstGeom>
          <a:noFill/>
        </p:spPr>
        <p:txBody>
          <a:bodyPr wrap="square" rtlCol="0">
            <a:spAutoFit/>
          </a:bodyPr>
          <a:lstStyle/>
          <a:p>
            <a:r>
              <a:rPr kumimoji="1" lang="en-US" altLang="ja-JP" dirty="0" smtClean="0"/>
              <a:t>0.5x0.5</a:t>
            </a:r>
            <a:endParaRPr kumimoji="1" lang="ja-JP" altLang="en-US" dirty="0"/>
          </a:p>
        </p:txBody>
      </p:sp>
      <p:sp>
        <p:nvSpPr>
          <p:cNvPr id="20" name="テキスト ボックス 19"/>
          <p:cNvSpPr txBox="1"/>
          <p:nvPr/>
        </p:nvSpPr>
        <p:spPr>
          <a:xfrm>
            <a:off x="7372137" y="5843419"/>
            <a:ext cx="1937982" cy="369332"/>
          </a:xfrm>
          <a:prstGeom prst="rect">
            <a:avLst/>
          </a:prstGeom>
          <a:noFill/>
        </p:spPr>
        <p:txBody>
          <a:bodyPr wrap="square" rtlCol="0">
            <a:spAutoFit/>
          </a:bodyPr>
          <a:lstStyle/>
          <a:p>
            <a:r>
              <a:rPr kumimoji="1" lang="en-US" altLang="ja-JP" dirty="0" smtClean="0"/>
              <a:t>0.25x0.25</a:t>
            </a:r>
            <a:endParaRPr kumimoji="1" lang="ja-JP" altLang="en-US" dirty="0"/>
          </a:p>
        </p:txBody>
      </p:sp>
      <p:pic>
        <p:nvPicPr>
          <p:cNvPr id="5" name="g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32477" t="4025" r="30377"/>
          <a:stretch/>
        </p:blipFill>
        <p:spPr>
          <a:xfrm>
            <a:off x="9425033" y="2032999"/>
            <a:ext cx="2439494" cy="3545400"/>
          </a:xfrm>
          <a:prstGeom prst="rect">
            <a:avLst/>
          </a:prstGeom>
        </p:spPr>
      </p:pic>
      <p:pic>
        <p:nvPicPr>
          <p:cNvPr id="7" name="int0.2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31910" t="5031" r="32075"/>
          <a:stretch/>
        </p:blipFill>
        <p:spPr>
          <a:xfrm>
            <a:off x="6697688" y="2010341"/>
            <a:ext cx="2394262" cy="3551411"/>
          </a:xfrm>
          <a:prstGeom prst="rect">
            <a:avLst/>
          </a:prstGeom>
        </p:spPr>
      </p:pic>
      <p:pic>
        <p:nvPicPr>
          <p:cNvPr id="8" name="int0.5">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rotWithShape="1">
          <a:blip r:embed="rId13"/>
          <a:srcRect l="31132" t="4780" r="34906"/>
          <a:stretch/>
        </p:blipFill>
        <p:spPr>
          <a:xfrm>
            <a:off x="3667323" y="2085755"/>
            <a:ext cx="2329473" cy="3673773"/>
          </a:xfrm>
          <a:prstGeom prst="rect">
            <a:avLst/>
          </a:prstGeom>
        </p:spPr>
      </p:pic>
      <p:pic>
        <p:nvPicPr>
          <p:cNvPr id="9" name="int1.0">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rotWithShape="1">
          <a:blip r:embed="rId14"/>
          <a:srcRect l="30450" t="3144" r="32173"/>
          <a:stretch/>
        </p:blipFill>
        <p:spPr>
          <a:xfrm>
            <a:off x="478887" y="2203527"/>
            <a:ext cx="2443019" cy="3556001"/>
          </a:xfrm>
          <a:prstGeom prst="rect">
            <a:avLst/>
          </a:prstGeom>
        </p:spPr>
      </p:pic>
      <p:sp>
        <p:nvSpPr>
          <p:cNvPr id="12" name="左右矢印 11"/>
          <p:cNvSpPr/>
          <p:nvPr/>
        </p:nvSpPr>
        <p:spPr>
          <a:xfrm>
            <a:off x="1514475" y="6035040"/>
            <a:ext cx="7415213" cy="686435"/>
          </a:xfrm>
          <a:prstGeom prst="leftRightArrow">
            <a:avLst/>
          </a:prstGeom>
          <a:gradFill flip="none" rotWithShape="1">
            <a:gsLst>
              <a:gs pos="0">
                <a:srgbClr val="FF0000"/>
              </a:gs>
              <a:gs pos="100000">
                <a:srgbClr val="FF0000"/>
              </a:gs>
              <a:gs pos="100000">
                <a:srgbClr val="FFCCCC"/>
              </a:gs>
              <a:gs pos="0">
                <a:schemeClr val="bg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解像度</a:t>
            </a:r>
            <a:endParaRPr kumimoji="1" lang="ja-JP" altLang="en-US" b="1" dirty="0">
              <a:solidFill>
                <a:schemeClr val="tx1"/>
              </a:solidFill>
            </a:endParaRPr>
          </a:p>
        </p:txBody>
      </p:sp>
      <p:sp>
        <p:nvSpPr>
          <p:cNvPr id="13" name="テキスト ボックス 12"/>
          <p:cNvSpPr txBox="1"/>
          <p:nvPr/>
        </p:nvSpPr>
        <p:spPr>
          <a:xfrm>
            <a:off x="1023601" y="6193607"/>
            <a:ext cx="690563" cy="369332"/>
          </a:xfrm>
          <a:prstGeom prst="rect">
            <a:avLst/>
          </a:prstGeom>
          <a:noFill/>
        </p:spPr>
        <p:txBody>
          <a:bodyPr wrap="square" rtlCol="0">
            <a:spAutoFit/>
          </a:bodyPr>
          <a:lstStyle/>
          <a:p>
            <a:r>
              <a:rPr kumimoji="1" lang="ja-JP" altLang="en-US" dirty="0" smtClean="0"/>
              <a:t>低</a:t>
            </a:r>
            <a:endParaRPr kumimoji="1" lang="ja-JP" altLang="en-US" dirty="0"/>
          </a:p>
        </p:txBody>
      </p:sp>
      <p:sp>
        <p:nvSpPr>
          <p:cNvPr id="14" name="テキスト ボックス 13"/>
          <p:cNvSpPr txBox="1"/>
          <p:nvPr/>
        </p:nvSpPr>
        <p:spPr>
          <a:xfrm>
            <a:off x="8905441" y="6193591"/>
            <a:ext cx="709612" cy="369332"/>
          </a:xfrm>
          <a:prstGeom prst="rect">
            <a:avLst/>
          </a:prstGeom>
          <a:noFill/>
        </p:spPr>
        <p:txBody>
          <a:bodyPr wrap="square" rtlCol="0">
            <a:spAutoFit/>
          </a:bodyPr>
          <a:lstStyle/>
          <a:p>
            <a:r>
              <a:rPr kumimoji="1" lang="ja-JP" altLang="en-US" dirty="0" smtClean="0"/>
              <a:t>高</a:t>
            </a:r>
            <a:endParaRPr kumimoji="1" lang="ja-JP" altLang="en-US" dirty="0"/>
          </a:p>
        </p:txBody>
      </p:sp>
    </p:spTree>
    <p:extLst>
      <p:ext uri="{BB962C8B-B14F-4D97-AF65-F5344CB8AC3E}">
        <p14:creationId xmlns:p14="http://schemas.microsoft.com/office/powerpoint/2010/main" val="267214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3" fill="hold"/>
                                        <p:tgtEl>
                                          <p:spTgt spid="5"/>
                                        </p:tgtEl>
                                      </p:cBhvr>
                                    </p:cmd>
                                  </p:childTnLst>
                                </p:cTn>
                              </p:par>
                              <p:par>
                                <p:cTn id="7" presetID="1" presetClass="mediacall" presetSubtype="0" fill="hold" nodeType="withEffect">
                                  <p:stCondLst>
                                    <p:cond delay="0"/>
                                  </p:stCondLst>
                                  <p:childTnLst>
                                    <p:cmd type="call" cmd="playFrom(0.0)">
                                      <p:cBhvr>
                                        <p:cTn id="8" dur="4543" fill="hold"/>
                                        <p:tgtEl>
                                          <p:spTgt spid="7"/>
                                        </p:tgtEl>
                                      </p:cBhvr>
                                    </p:cmd>
                                  </p:childTnLst>
                                </p:cTn>
                              </p:par>
                              <p:par>
                                <p:cTn id="9" presetID="1" presetClass="mediacall" presetSubtype="0" fill="hold" nodeType="withEffect">
                                  <p:stCondLst>
                                    <p:cond delay="0"/>
                                  </p:stCondLst>
                                  <p:childTnLst>
                                    <p:cmd type="call" cmd="playFrom(0.0)">
                                      <p:cBhvr>
                                        <p:cTn id="10" dur="4543" fill="hold"/>
                                        <p:tgtEl>
                                          <p:spTgt spid="8"/>
                                        </p:tgtEl>
                                      </p:cBhvr>
                                    </p:cmd>
                                  </p:childTnLst>
                                </p:cTn>
                              </p:par>
                              <p:par>
                                <p:cTn id="11" presetID="1" presetClass="mediacall" presetSubtype="0" fill="hold" nodeType="withEffect">
                                  <p:stCondLst>
                                    <p:cond delay="0"/>
                                  </p:stCondLst>
                                  <p:childTnLst>
                                    <p:cmd type="call" cmd="playFrom(0.0)">
                                      <p:cBhvr>
                                        <p:cTn id="12" dur="454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video>
              <p:cMediaNode vol="80000">
                <p:cTn id="19" repeatCount="indefinite"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video>
              <p:cMediaNode vol="80000">
                <p:cTn id="25" repeatCount="indefinite" fill="hold" display="0">
                  <p:stCondLst>
                    <p:cond delay="indefinite"/>
                  </p:stCondLst>
                </p:cTn>
                <p:tgtEl>
                  <p:spTgt spid="8"/>
                </p:tgtEl>
              </p:cMediaNode>
            </p:vide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8"/>
                                        </p:tgtEl>
                                      </p:cBhvr>
                                    </p:cmd>
                                  </p:childTnLst>
                                </p:cTn>
                              </p:par>
                            </p:childTnLst>
                          </p:cTn>
                        </p:par>
                      </p:childTnLst>
                    </p:cTn>
                  </p:par>
                </p:childTnLst>
              </p:cTn>
              <p:nextCondLst>
                <p:cond evt="onClick" delay="0">
                  <p:tgtEl>
                    <p:spTgt spid="8"/>
                  </p:tgtEl>
                </p:cond>
              </p:nextCondLst>
            </p:seq>
            <p:video>
              <p:cMediaNode vol="80000">
                <p:cTn id="31" repeatCount="indefinite" fill="hold" display="0">
                  <p:stCondLst>
                    <p:cond delay="indefinite"/>
                  </p:stCondLst>
                </p:cTn>
                <p:tgtEl>
                  <p:spTgt spid="9"/>
                </p:tgtEl>
              </p:cMediaNode>
            </p:video>
            <p:seq concurrent="1" nextAc="seek">
              <p:cTn id="32" restart="whenNotActive" fill="hold" evtFilter="cancelBubble" nodeType="interactiveSeq">
                <p:stCondLst>
                  <p:cond evt="onClick" delay="0">
                    <p:tgtEl>
                      <p:spTgt spid="9"/>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6517</TotalTime>
  <Words>2776</Words>
  <Application>Microsoft Office PowerPoint</Application>
  <PresentationFormat>ワイド画面</PresentationFormat>
  <Paragraphs>221</Paragraphs>
  <Slides>14</Slides>
  <Notes>14</Notes>
  <HiddenSlides>1</HiddenSlides>
  <MMClips>7</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14</vt:i4>
      </vt:variant>
    </vt:vector>
  </HeadingPairs>
  <TitlesOfParts>
    <vt:vector size="19" baseType="lpstr">
      <vt:lpstr>游ゴシック</vt:lpstr>
      <vt:lpstr>游ゴシック Light</vt:lpstr>
      <vt:lpstr>Arial</vt:lpstr>
      <vt:lpstr>Cambria Math</vt:lpstr>
      <vt:lpstr>Office テーマ</vt:lpstr>
      <vt:lpstr>シミュレーションデータを用いたLiDAR歩容認証の解像度に対する感度解析</vt:lpstr>
      <vt:lpstr>研究背景 </vt:lpstr>
      <vt:lpstr>関連研究</vt:lpstr>
      <vt:lpstr>本研究の目的</vt:lpstr>
      <vt:lpstr>シミュレーションデータ生成のための 大規模歩行者3次元メッシュモデル</vt:lpstr>
      <vt:lpstr>LiDARシミュレーションデータ生成</vt:lpstr>
      <vt:lpstr>LiDARシミュレーションデータ生成結果</vt:lpstr>
      <vt:lpstr>人体モデル推定器</vt:lpstr>
      <vt:lpstr>実験: SMPLパラメータ推定結果</vt:lpstr>
      <vt:lpstr>実験: SMPLパラメータ推定結果</vt:lpstr>
      <vt:lpstr>実験: SMPLパラメータ推定結果</vt:lpstr>
      <vt:lpstr>実験: SMPLパラメータ推定結果</vt:lpstr>
      <vt:lpstr>まとめと今後の展望</vt:lpstr>
      <vt:lpstr>SMPLパラメータの推定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Sensitivity evaluation of gait recognition by 3D LiDAR data using simulation data</dc:title>
  <dc:creator>田中 瀬里奈</dc:creator>
  <cp:lastModifiedBy>田中 瀬里奈</cp:lastModifiedBy>
  <cp:revision>220</cp:revision>
  <dcterms:created xsi:type="dcterms:W3CDTF">2022-12-18T07:12:21Z</dcterms:created>
  <dcterms:modified xsi:type="dcterms:W3CDTF">2023-02-21T12:12:04Z</dcterms:modified>
</cp:coreProperties>
</file>